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16"/>
  </p:notesMasterIdLst>
  <p:sldIdLst>
    <p:sldId id="385" r:id="rId2"/>
    <p:sldId id="382" r:id="rId3"/>
    <p:sldId id="344" r:id="rId4"/>
    <p:sldId id="389" r:id="rId5"/>
    <p:sldId id="387" r:id="rId6"/>
    <p:sldId id="386" r:id="rId7"/>
    <p:sldId id="384" r:id="rId8"/>
    <p:sldId id="390" r:id="rId9"/>
    <p:sldId id="383" r:id="rId10"/>
    <p:sldId id="380" r:id="rId11"/>
    <p:sldId id="392" r:id="rId12"/>
    <p:sldId id="347" r:id="rId13"/>
    <p:sldId id="375" r:id="rId14"/>
    <p:sldId id="391" r:id="rId15"/>
  </p:sldIdLst>
  <p:sldSz cx="10693400" cy="7561263"/>
  <p:notesSz cx="6797675" cy="99266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9766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9533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493007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99067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488347" algn="l" defTabSz="995338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986016" algn="l" defTabSz="995338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483686" algn="l" defTabSz="995338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981356" algn="l" defTabSz="995338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763" userDrawn="1">
          <p15:clr>
            <a:srgbClr val="A4A3A4"/>
          </p15:clr>
        </p15:guide>
        <p15:guide id="2" pos="336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E084"/>
    <a:srgbClr val="28AF71"/>
    <a:srgbClr val="C0E399"/>
    <a:srgbClr val="FF3F3F"/>
    <a:srgbClr val="587A5E"/>
    <a:srgbClr val="CCFF99"/>
    <a:srgbClr val="A80000"/>
    <a:srgbClr val="FFFF66"/>
    <a:srgbClr val="B796CA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660B408-B3CF-4A94-85FC-2B1E0A45F4A2}" styleName="Темный стиль 2 —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5BE263C-DBD7-4A20-BB59-AAB30ACAA65A}" styleName="Средний стиль 3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Средний стиль 1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Средний стиль 1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72833802-FEF1-4C79-8D5D-14CF1EAF98D9}" styleName="Светлый стиль 2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752" autoAdjust="0"/>
  </p:normalViewPr>
  <p:slideViewPr>
    <p:cSldViewPr>
      <p:cViewPr>
        <p:scale>
          <a:sx n="125" d="100"/>
          <a:sy n="125" d="100"/>
        </p:scale>
        <p:origin x="-1398" y="648"/>
      </p:cViewPr>
      <p:guideLst>
        <p:guide orient="horz" pos="4763"/>
        <p:guide pos="3368"/>
      </p:guideLst>
    </p:cSldViewPr>
  </p:slideViewPr>
  <p:outlineViewPr>
    <p:cViewPr>
      <p:scale>
        <a:sx n="33" d="100"/>
        <a:sy n="33" d="100"/>
      </p:scale>
      <p:origin x="0" y="302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2" d="100"/>
          <a:sy n="82" d="100"/>
        </p:scale>
        <p:origin x="397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3" y="1"/>
            <a:ext cx="2945659" cy="496332"/>
          </a:xfrm>
          <a:prstGeom prst="rect">
            <a:avLst/>
          </a:prstGeom>
        </p:spPr>
        <p:txBody>
          <a:bodyPr vert="horz" lIns="90965" tIns="45482" rIns="90965" bIns="45482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6" y="1"/>
            <a:ext cx="2945659" cy="496332"/>
          </a:xfrm>
          <a:prstGeom prst="rect">
            <a:avLst/>
          </a:prstGeom>
        </p:spPr>
        <p:txBody>
          <a:bodyPr vert="horz" lIns="90965" tIns="45482" rIns="90965" bIns="45482" rtlCol="0"/>
          <a:lstStyle>
            <a:lvl1pPr algn="r">
              <a:defRPr sz="1200"/>
            </a:lvl1pPr>
          </a:lstStyle>
          <a:p>
            <a:fld id="{7D5A088B-5121-4EEC-AE6F-D6D32A8D3652}" type="datetimeFigureOut">
              <a:rPr lang="ru-RU" smtClean="0"/>
              <a:pPr/>
              <a:t>28.09.2023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766763" y="744538"/>
            <a:ext cx="5265737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965" tIns="45482" rIns="90965" bIns="45482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0965" tIns="45482" rIns="90965" bIns="45482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3" y="9428585"/>
            <a:ext cx="2945659" cy="496332"/>
          </a:xfrm>
          <a:prstGeom prst="rect">
            <a:avLst/>
          </a:prstGeom>
        </p:spPr>
        <p:txBody>
          <a:bodyPr vert="horz" lIns="90965" tIns="45482" rIns="90965" bIns="45482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6" y="9428585"/>
            <a:ext cx="2945659" cy="496332"/>
          </a:xfrm>
          <a:prstGeom prst="rect">
            <a:avLst/>
          </a:prstGeom>
        </p:spPr>
        <p:txBody>
          <a:bodyPr vert="horz" lIns="90965" tIns="45482" rIns="90965" bIns="45482" rtlCol="0" anchor="b"/>
          <a:lstStyle>
            <a:lvl1pPr algn="r">
              <a:defRPr sz="1200"/>
            </a:lvl1pPr>
          </a:lstStyle>
          <a:p>
            <a:fld id="{DA2FF53A-373D-4A78-AAFB-97C235EB5B7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82288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95338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97669" algn="l" defTabSz="995338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95338" algn="l" defTabSz="995338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493007" algn="l" defTabSz="995338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990678" algn="l" defTabSz="995338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488347" algn="l" defTabSz="995338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986016" algn="l" defTabSz="995338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483686" algn="l" defTabSz="995338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981356" algn="l" defTabSz="995338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66763" y="744538"/>
            <a:ext cx="5265737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Энгельсском ЗЖБИ-6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2FF53A-373D-4A78-AAFB-97C235EB5B76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5223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66763" y="744538"/>
            <a:ext cx="5265737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Энгельсском ЗЖБИ-6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2FF53A-373D-4A78-AAFB-97C235EB5B76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4598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07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96D2006-096D-43E1-A7E6-5E434EEB90C0}" type="slidenum">
              <a:rPr lang="ru-RU" altLang="ru-RU">
                <a:solidFill>
                  <a:srgbClr val="000000"/>
                </a:solidFill>
              </a:rPr>
              <a:pPr eaLnBrk="1" hangingPunct="1"/>
              <a:t>5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376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66763" y="744538"/>
            <a:ext cx="5265737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Энгельсском ЗЖБИ-6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2FF53A-373D-4A78-AAFB-97C235EB5B76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2737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66763" y="744538"/>
            <a:ext cx="5265737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Энгельсском ЗЖБИ-6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2FF53A-373D-4A78-AAFB-97C235EB5B76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3199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66763" y="744538"/>
            <a:ext cx="5265737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Энгельсском ЗЖБИ-6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2FF53A-373D-4A78-AAFB-97C235EB5B76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3827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33533E-9BF3-42A3-BD56-51DF27EC161A}" type="slidenum">
              <a:rPr lang="ru-RU" smtClean="0"/>
              <a:pPr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14823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62926" y="431334"/>
            <a:ext cx="2793448" cy="186230"/>
          </a:xfrm>
          <a:prstGeom prst="rect">
            <a:avLst/>
          </a:prstGeom>
        </p:spPr>
      </p:pic>
      <p:sp>
        <p:nvSpPr>
          <p:cNvPr id="10" name="Прямоугольник 9"/>
          <p:cNvSpPr/>
          <p:nvPr userDrawn="1"/>
        </p:nvSpPr>
        <p:spPr>
          <a:xfrm>
            <a:off x="2178348" y="7092999"/>
            <a:ext cx="8352928" cy="230832"/>
          </a:xfrm>
          <a:prstGeom prst="rect">
            <a:avLst/>
          </a:prstGeom>
        </p:spPr>
        <p:txBody>
          <a:bodyPr wrap="square" lIns="91408" tIns="45704" rIns="91408" bIns="45704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АО "БЭТ", </a:t>
            </a:r>
            <a:r>
              <a:rPr lang="ru-RU" sz="900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г. Москва, ул. Н. </a:t>
            </a:r>
            <a:r>
              <a:rPr lang="ru-RU" sz="900" dirty="0" err="1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Басманная</a:t>
            </a:r>
            <a:r>
              <a:rPr lang="ru-RU" sz="900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, д. 9/2-4, стр. 6, тел. (495) </a:t>
            </a:r>
            <a:r>
              <a:rPr lang="ru-RU" sz="900" dirty="0" smtClean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987 33 22</a:t>
            </a:r>
            <a:r>
              <a:rPr lang="ru-RU" sz="900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, факс (495) </a:t>
            </a:r>
            <a:r>
              <a:rPr lang="ru-RU" sz="900" dirty="0" smtClean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988 70 49</a:t>
            </a:r>
            <a:r>
              <a:rPr lang="ru-RU" sz="900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, </a:t>
            </a:r>
            <a:r>
              <a:rPr lang="ru-RU" sz="900" dirty="0" err="1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www.beteltrans.ru</a:t>
            </a:r>
            <a:endParaRPr lang="ru-RU" sz="900" dirty="0">
              <a:solidFill>
                <a:schemeClr val="bg1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8053" y="6804969"/>
            <a:ext cx="9400679" cy="4571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V="1">
            <a:off x="758052" y="870481"/>
            <a:ext cx="9400817" cy="4571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АО "БЭТ", г. Москва, ул. Н. Басманная, д. 9/2-4, стр. 6, тел. (495) 987-33-22, факс (495) 988-70-49, www.beteltrans.ru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241AD-9205-4D80-8FAA-F8740742E02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752715" y="302805"/>
            <a:ext cx="2406015" cy="6451578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4670" y="302805"/>
            <a:ext cx="7039822" cy="6451578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АО "БЭТ", г. Москва, ул. Н. Басманная, д. 9/2-4, стр. 6, тел. (495) 987-33-22, факс (495) 988-70-49, www.beteltrans.ru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A53FB-B509-453B-9C87-5B3F99D1EC8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ОАО "БЭТ", г. Москва, ул. Н. Басманная, д. 9/2-4, стр. 6, тел. (495) 987-33-22, факс (495) 988-70-49, www.beteltrans.ru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8C5BCB-D842-4CB7-B5C4-61581EC0DD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5984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93539" y="1512254"/>
            <a:ext cx="9624060" cy="2016337"/>
          </a:xfrm>
        </p:spPr>
        <p:txBody>
          <a:bodyPr lIns="49769" tIns="0" rIns="49769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52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604010" y="3673351"/>
            <a:ext cx="7485380" cy="193232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97669" indent="0" algn="ctr">
              <a:buNone/>
            </a:lvl2pPr>
            <a:lvl3pPr marL="995338" indent="0" algn="ctr">
              <a:buNone/>
            </a:lvl3pPr>
            <a:lvl4pPr marL="1493007" indent="0" algn="ctr">
              <a:buNone/>
            </a:lvl4pPr>
            <a:lvl5pPr marL="1990678" indent="0" algn="ctr">
              <a:buNone/>
            </a:lvl5pPr>
            <a:lvl6pPr marL="2488347" indent="0" algn="ctr">
              <a:buNone/>
            </a:lvl6pPr>
            <a:lvl7pPr marL="2986016" indent="0" algn="ctr">
              <a:buNone/>
            </a:lvl7pPr>
            <a:lvl8pPr marL="3483686" indent="0" algn="ctr">
              <a:buNone/>
            </a:lvl8pPr>
            <a:lvl9pPr marL="3981356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ОАО "БЭТ", г. Москва, ул. Н. Басманная, д. 9/2-4, стр. 6, тел. (495) 987-33-22, факс (495) 988-70-49, www.beteltrans.ru</a:t>
            </a: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CAF2C3-58BD-4E9F-BC7A-8732AD5B7D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1416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71345" y="672112"/>
            <a:ext cx="8287385" cy="2016337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2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871345" y="2764953"/>
            <a:ext cx="8287385" cy="1664527"/>
          </a:xfrm>
        </p:spPr>
        <p:txBody>
          <a:bodyPr anchor="t"/>
          <a:lstStyle>
            <a:lvl1pPr marL="79627" indent="0" algn="l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АО "БЭТ", г. Москва, ул. Н. Басманная, д. 9/2-4, стр. 6, тел. (495) 987-33-22, факс (495) 988-70-49, www.beteltrans.ru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267613" y="7074686"/>
            <a:ext cx="891117" cy="402567"/>
          </a:xfrm>
        </p:spPr>
        <p:txBody>
          <a:bodyPr/>
          <a:lstStyle/>
          <a:p>
            <a:fld id="{B8458EA6-38C6-462E-96D1-6EFF57A1E59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34670" y="1764296"/>
            <a:ext cx="4722918" cy="4990084"/>
          </a:xfrm>
        </p:spPr>
        <p:txBody>
          <a:bodyPr/>
          <a:lstStyle>
            <a:lvl1pPr>
              <a:defRPr sz="2900"/>
            </a:lvl1pPr>
            <a:lvl2pPr>
              <a:defRPr sz="2600"/>
            </a:lvl2pPr>
            <a:lvl3pPr>
              <a:defRPr sz="2200"/>
            </a:lvl3pPr>
            <a:lvl4pPr>
              <a:defRPr sz="2100"/>
            </a:lvl4pPr>
            <a:lvl5pPr>
              <a:defRPr sz="21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435812" y="1764296"/>
            <a:ext cx="4722918" cy="4990084"/>
          </a:xfrm>
        </p:spPr>
        <p:txBody>
          <a:bodyPr/>
          <a:lstStyle>
            <a:lvl1pPr>
              <a:defRPr sz="2900"/>
            </a:lvl1pPr>
            <a:lvl2pPr>
              <a:defRPr sz="2600"/>
            </a:lvl2pPr>
            <a:lvl3pPr>
              <a:defRPr sz="2200"/>
            </a:lvl3pPr>
            <a:lvl4pPr>
              <a:defRPr sz="2100"/>
            </a:lvl4pPr>
            <a:lvl5pPr>
              <a:defRPr sz="21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АО "БЭТ", г. Москва, ул. Н. Басманная, д. 9/2-4, стр. 6, тел. (495) 987-33-22, факс (495) 988-70-49, www.beteltrans.ru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DD27D-A9CF-4E35-A202-494B28C91EE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670" y="301050"/>
            <a:ext cx="9624060" cy="1260211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4670" y="1692536"/>
            <a:ext cx="4724775" cy="827888"/>
          </a:xfrm>
        </p:spPr>
        <p:txBody>
          <a:bodyPr anchor="ctr"/>
          <a:lstStyle>
            <a:lvl1pPr marL="0" indent="0">
              <a:buNone/>
              <a:defRPr sz="2600" b="0" cap="all" baseline="0">
                <a:solidFill>
                  <a:schemeClr val="tx1"/>
                </a:solidFill>
              </a:defRPr>
            </a:lvl1pPr>
            <a:lvl2pPr>
              <a:buNone/>
              <a:defRPr sz="2200" b="1"/>
            </a:lvl2pPr>
            <a:lvl3pPr>
              <a:buNone/>
              <a:defRPr sz="2100" b="1"/>
            </a:lvl3pPr>
            <a:lvl4pPr>
              <a:buNone/>
              <a:defRPr sz="1700" b="1"/>
            </a:lvl4pPr>
            <a:lvl5pPr>
              <a:buNone/>
              <a:defRPr sz="17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5432099" y="1692536"/>
            <a:ext cx="4726632" cy="827888"/>
          </a:xfrm>
        </p:spPr>
        <p:txBody>
          <a:bodyPr anchor="ctr"/>
          <a:lstStyle>
            <a:lvl1pPr marL="0" indent="0">
              <a:buNone/>
              <a:defRPr sz="2600" b="0" cap="all" baseline="0">
                <a:solidFill>
                  <a:schemeClr val="tx1"/>
                </a:solidFill>
              </a:defRPr>
            </a:lvl1pPr>
            <a:lvl2pPr>
              <a:buNone/>
              <a:defRPr sz="2200" b="1"/>
            </a:lvl2pPr>
            <a:lvl3pPr>
              <a:buNone/>
              <a:defRPr sz="2100" b="1"/>
            </a:lvl3pPr>
            <a:lvl4pPr>
              <a:buNone/>
              <a:defRPr sz="1700" b="1"/>
            </a:lvl4pPr>
            <a:lvl5pPr>
              <a:buNone/>
              <a:defRPr sz="17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534670" y="2604439"/>
            <a:ext cx="4724775" cy="4149944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100"/>
            </a:lvl3pPr>
            <a:lvl4pPr>
              <a:defRPr sz="1700"/>
            </a:lvl4pPr>
            <a:lvl5pPr>
              <a:defRPr sz="17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432099" y="2604439"/>
            <a:ext cx="4726632" cy="4149944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100"/>
            </a:lvl3pPr>
            <a:lvl4pPr>
              <a:defRPr sz="1700"/>
            </a:lvl4pPr>
            <a:lvl5pPr>
              <a:defRPr sz="17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АО "БЭТ", г. Москва, ул. Н. Басманная, д. 9/2-4, стр. 6, тел. (495) 987-33-22, факс (495) 988-70-49, www.beteltrans.ru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55C18-6915-4CFC-AE1B-A758A791A7F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АО "БЭТ", г. Москва, ул. Н. Басманная, д. 9/2-4, стр. 6, тел. (495) 987-33-22, факс (495) 988-70-49, www.beteltrans.ru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A1B23-5D8D-48A5-A3C6-33DE954477B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АО "БЭТ", г. Москва, ул. Н. Басманная, д. 9/2-4, стр. 6, тел. (495) 987-33-22, факс (495) 988-70-49, www.beteltrans.ru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5DE5D-675B-4019-9A1A-F4154B8FEF6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672" y="301050"/>
            <a:ext cx="3518055" cy="1281214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4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4672" y="1680282"/>
            <a:ext cx="3518055" cy="5074098"/>
          </a:xfrm>
        </p:spPr>
        <p:txBody>
          <a:bodyPr/>
          <a:lstStyle>
            <a:lvl1pPr marL="0" indent="0">
              <a:buNone/>
              <a:defRPr sz="1500"/>
            </a:lvl1pPr>
            <a:lvl2pPr>
              <a:buNone/>
              <a:defRPr sz="1300"/>
            </a:lvl2pPr>
            <a:lvl3pPr>
              <a:buNone/>
              <a:defRPr sz="1100"/>
            </a:lvl3pPr>
            <a:lvl4pPr>
              <a:buNone/>
              <a:defRPr sz="1000"/>
            </a:lvl4pPr>
            <a:lvl5pPr>
              <a:buNone/>
              <a:defRPr sz="10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180824" y="301052"/>
            <a:ext cx="5977906" cy="6453328"/>
          </a:xfrm>
        </p:spPr>
        <p:txBody>
          <a:bodyPr/>
          <a:lstStyle>
            <a:lvl1pPr>
              <a:defRPr sz="29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1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АО "БЭТ", г. Москва, ул. Н. Басманная, д. 9/2-4, стр. 6, тел. (495) 987-33-22, факс (495) 988-70-49, www.beteltrans.ru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79F53-852E-4089-B00F-6F2F69193A2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8680" y="672112"/>
            <a:ext cx="6416040" cy="575847"/>
          </a:xfrm>
        </p:spPr>
        <p:txBody>
          <a:bodyPr lIns="49769" rIns="49769" bIns="0" anchor="b">
            <a:sp3d prstMaterial="softEdge"/>
          </a:bodyPr>
          <a:lstStyle>
            <a:lvl1pPr algn="ctr">
              <a:buNone/>
              <a:defRPr sz="22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138680" y="2019837"/>
            <a:ext cx="6416040" cy="436873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indent="0" algn="l" rtl="0" eaLnBrk="1" latinLnBrk="0" hangingPunct="1">
              <a:buNone/>
              <a:defRPr sz="3500"/>
            </a:lvl1pPr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138680" y="1286437"/>
            <a:ext cx="6416040" cy="584738"/>
          </a:xfrm>
        </p:spPr>
        <p:txBody>
          <a:bodyPr lIns="49769" tIns="49769" rIns="49769" anchor="t"/>
          <a:lstStyle>
            <a:lvl1pPr marL="0" indent="0" algn="ctr">
              <a:buNone/>
              <a:defRPr sz="15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АО "БЭТ", г. Москва, ул. Н. Басманная, д. 9/2-4, стр. 6, тел. (495) 987-33-22, факс (495) 988-70-49, www.beteltrans.ru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E90DD-0723-43FE-B4AA-55EDDA70E8C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534670" y="302802"/>
            <a:ext cx="9624060" cy="1260211"/>
          </a:xfrm>
          <a:prstGeom prst="rect">
            <a:avLst/>
          </a:prstGeom>
        </p:spPr>
        <p:txBody>
          <a:bodyPr vert="horz" lIns="99533" tIns="49769" rIns="99533" bIns="49769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534670" y="1764297"/>
            <a:ext cx="9624060" cy="5192067"/>
          </a:xfrm>
          <a:prstGeom prst="rect">
            <a:avLst/>
          </a:prstGeom>
        </p:spPr>
        <p:txBody>
          <a:bodyPr vert="horz" lIns="99533" tIns="49769" rIns="99533" bIns="49769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34671" y="7074686"/>
            <a:ext cx="2495127" cy="402567"/>
          </a:xfrm>
          <a:prstGeom prst="rect">
            <a:avLst/>
          </a:prstGeom>
        </p:spPr>
        <p:txBody>
          <a:bodyPr vert="horz" lIns="99533" tIns="49769" rIns="99533" bIns="49769" anchor="b"/>
          <a:lstStyle>
            <a:lvl1pPr algn="l" eaLnBrk="1" latinLnBrk="0" hangingPunct="1">
              <a:defRPr kumimoji="0" sz="13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653581" y="7074686"/>
            <a:ext cx="3386243" cy="402567"/>
          </a:xfrm>
          <a:prstGeom prst="rect">
            <a:avLst/>
          </a:prstGeom>
        </p:spPr>
        <p:txBody>
          <a:bodyPr vert="horz" lIns="99533" tIns="49769" rIns="99533" bIns="49769" anchor="b"/>
          <a:lstStyle>
            <a:lvl1pPr algn="ctr" eaLnBrk="1" latinLnBrk="0" hangingPunct="1">
              <a:defRPr kumimoji="0" sz="13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r>
              <a:rPr lang="ru-RU" dirty="0" smtClean="0"/>
              <a:t>АО "БЭТ", г. Москва, ул. Н. Басманная, д. 9/2-4, стр. 6, тел. (495) 987-33-22, факс (495) 988-70-49, www.beteltrans.ru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9267613" y="7074686"/>
            <a:ext cx="891117" cy="402567"/>
          </a:xfrm>
          <a:prstGeom prst="rect">
            <a:avLst/>
          </a:prstGeom>
        </p:spPr>
        <p:txBody>
          <a:bodyPr vert="horz" lIns="0" tIns="49769" rIns="0" bIns="49769" anchor="b"/>
          <a:lstStyle>
            <a:lvl1pPr algn="r" eaLnBrk="1" latinLnBrk="0" hangingPunct="1">
              <a:defRPr kumimoji="0" sz="13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94513DF-67FB-4A93-8C78-BD5C74A2E9F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6" r:id="rId12"/>
    <p:sldLayoutId id="2147483687" r:id="rId13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4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97202" indent="-447902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945573" indent="-308556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34220" indent="-248835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473101" indent="-199067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682123" indent="-199067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1921004" indent="-199067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978" indent="-199067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358953" indent="-199067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77930" indent="-199067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9766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9533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49300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99067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48834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98601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48368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98135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2.emf"/><Relationship Id="rId12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emf"/><Relationship Id="rId11" Type="http://schemas.openxmlformats.org/officeDocument/2006/relationships/image" Target="../media/image9.jpeg"/><Relationship Id="rId5" Type="http://schemas.openxmlformats.org/officeDocument/2006/relationships/image" Target="../media/image4.emf"/><Relationship Id="rId10" Type="http://schemas.openxmlformats.org/officeDocument/2006/relationships/image" Target="../media/image8.jpeg"/><Relationship Id="rId4" Type="http://schemas.microsoft.com/office/2007/relationships/hdphoto" Target="../media/hdphoto1.wdp"/><Relationship Id="rId9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image" Target="../media/image56.png"/><Relationship Id="rId7" Type="http://schemas.openxmlformats.org/officeDocument/2006/relationships/image" Target="../media/image60.em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emf"/><Relationship Id="rId5" Type="http://schemas.openxmlformats.org/officeDocument/2006/relationships/image" Target="../media/image58.emf"/><Relationship Id="rId4" Type="http://schemas.openxmlformats.org/officeDocument/2006/relationships/image" Target="../media/image5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image" Target="../media/image62.png"/><Relationship Id="rId7" Type="http://schemas.openxmlformats.org/officeDocument/2006/relationships/image" Target="../media/image57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6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57.png"/><Relationship Id="rId4" Type="http://schemas.openxmlformats.org/officeDocument/2006/relationships/image" Target="../media/image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emf"/><Relationship Id="rId5" Type="http://schemas.openxmlformats.org/officeDocument/2006/relationships/image" Target="../media/image67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emf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4.jpeg"/><Relationship Id="rId9" Type="http://schemas.openxmlformats.org/officeDocument/2006/relationships/image" Target="../media/image1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28.jpeg"/><Relationship Id="rId12" Type="http://schemas.openxmlformats.org/officeDocument/2006/relationships/image" Target="../media/image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11" Type="http://schemas.microsoft.com/office/2007/relationships/hdphoto" Target="../media/hdphoto5.wdp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microsoft.com/office/2007/relationships/hdphoto" Target="../media/hdphoto4.wdp"/><Relationship Id="rId9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eg"/><Relationship Id="rId4" Type="http://schemas.openxmlformats.org/officeDocument/2006/relationships/image" Target="../media/image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2.em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cid:EB47C2AC-12AC-4297-AFEF-F4C90A30CDF2" TargetMode="External"/><Relationship Id="rId3" Type="http://schemas.openxmlformats.org/officeDocument/2006/relationships/image" Target="../media/image43.jpeg"/><Relationship Id="rId7" Type="http://schemas.openxmlformats.org/officeDocument/2006/relationships/image" Target="../media/image46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Relationship Id="rId6" Type="http://schemas.openxmlformats.org/officeDocument/2006/relationships/image" Target="cid:120841B9-2243-4620-AD5E-8D3B61A071AC" TargetMode="External"/><Relationship Id="rId11" Type="http://schemas.openxmlformats.org/officeDocument/2006/relationships/image" Target="../media/image2.emf"/><Relationship Id="rId5" Type="http://schemas.openxmlformats.org/officeDocument/2006/relationships/image" Target="../media/image45.jpeg"/><Relationship Id="rId10" Type="http://schemas.openxmlformats.org/officeDocument/2006/relationships/image" Target="cid:4D8FE6B6-E64B-4B1C-91FC-42C01288AF4E" TargetMode="External"/><Relationship Id="rId4" Type="http://schemas.openxmlformats.org/officeDocument/2006/relationships/image" Target="../media/image44.png"/><Relationship Id="rId9" Type="http://schemas.openxmlformats.org/officeDocument/2006/relationships/image" Target="../media/image4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10" Type="http://schemas.openxmlformats.org/officeDocument/2006/relationships/image" Target="../media/image2.emf"/><Relationship Id="rId4" Type="http://schemas.openxmlformats.org/officeDocument/2006/relationships/image" Target="../media/image49.jpeg"/><Relationship Id="rId9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2"/>
          <a:srcRect l="14310" t="7459" r="14310" b="3099"/>
          <a:stretch/>
        </p:blipFill>
        <p:spPr>
          <a:xfrm>
            <a:off x="4729836" y="1975718"/>
            <a:ext cx="2999474" cy="166017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56074" y="2075092"/>
            <a:ext cx="2533452" cy="1507615"/>
          </a:xfrm>
          <a:prstGeom prst="rect">
            <a:avLst/>
          </a:prstGeom>
        </p:spPr>
      </p:pic>
      <p:sp>
        <p:nvSpPr>
          <p:cNvPr id="1127" name="Rectangle 5"/>
          <p:cNvSpPr>
            <a:spLocks noChangeArrowheads="1"/>
          </p:cNvSpPr>
          <p:nvPr/>
        </p:nvSpPr>
        <p:spPr bwMode="auto">
          <a:xfrm>
            <a:off x="6346" y="-703238"/>
            <a:ext cx="201613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9533" tIns="49769" rIns="99533" bIns="49769" anchor="ctr">
            <a:spAutoFit/>
          </a:bodyPr>
          <a:lstStyle/>
          <a:p>
            <a:endParaRPr lang="ru-RU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6346" y="4949601"/>
            <a:ext cx="10693400" cy="1102691"/>
          </a:xfrm>
          <a:prstGeom prst="rect">
            <a:avLst/>
          </a:prstGeom>
        </p:spPr>
        <p:txBody>
          <a:bodyPr vert="horz" lIns="199138" tIns="0" rIns="99569" bIns="49785">
            <a:normAutofit/>
          </a:bodyPr>
          <a:lstStyle/>
          <a:p>
            <a:pPr marL="39828" algn="ctr" defTabSz="99569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defRPr/>
            </a:pPr>
            <a:endParaRPr lang="ru-RU" sz="2800" b="1" i="1" dirty="0" smtClean="0">
              <a:solidFill>
                <a:schemeClr val="bg2">
                  <a:shade val="25000"/>
                </a:schemeClr>
              </a:solidFill>
              <a:latin typeface="+mn-lt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7663" y="3994223"/>
            <a:ext cx="10693399" cy="2108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33" tIns="49769" rIns="99533" bIns="49769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9F9F9"/>
              </a:buClr>
              <a:buSzPct val="65000"/>
              <a:buFont typeface="Wingdings 2" pitchFamily="18" charset="2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7669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 2" pitchFamily="18" charset="2"/>
              <a:buNone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338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5000"/>
              <a:buFont typeface="Wingdings" pitchFamily="2" charset="2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007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 3" pitchFamily="18" charset="2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0678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8347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6016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3686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1356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3200" b="1" dirty="0" smtClean="0">
                <a:ln w="0"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ПРЕДЛАГАЕМЫЕ </a:t>
            </a:r>
            <a:r>
              <a:rPr lang="ru-RU" sz="3200" b="1" dirty="0">
                <a:ln w="0"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КОНСТРУКЦИИ ЖЕЛЕЗОБЕТОННОГО ОСНОВАНИЯ И ТЕХНИЧЕСКИЕ РЕШЕНИЯ ДЛЯ СНИЖЕНИЯ ШУМА И ВИБРО ВОЗДЕЙСТВИЙ</a:t>
            </a:r>
          </a:p>
          <a:p>
            <a:pPr>
              <a:spcBef>
                <a:spcPts val="0"/>
              </a:spcBef>
            </a:pPr>
            <a:endParaRPr lang="ru-RU" sz="3200" b="1" dirty="0" smtClean="0">
              <a:ln w="0">
                <a:solidFill>
                  <a:schemeClr val="tx1"/>
                </a:solidFill>
              </a:ln>
              <a:solidFill>
                <a:srgbClr val="C00000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7663" y="3616694"/>
            <a:ext cx="10685145" cy="51965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6" y="1913787"/>
            <a:ext cx="10693400" cy="520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345" y="6619704"/>
            <a:ext cx="10693401" cy="55399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ru-RU" sz="1500" b="1" dirty="0" smtClean="0">
                <a:solidFill>
                  <a:schemeClr val="bg1"/>
                </a:solidFill>
                <a:latin typeface="Open Sans Extrabold" panose="020B0604020202020204" charset="0"/>
                <a:ea typeface="Open Sans Extrabold" panose="020B0604020202020204" charset="0"/>
                <a:cs typeface="Open Sans Extrabold" panose="020B0604020202020204" charset="0"/>
              </a:rPr>
              <a:t>ЗАМЕСТИТЕЛЬ </a:t>
            </a:r>
            <a:r>
              <a:rPr lang="ru-RU" sz="1500" b="1" dirty="0" smtClean="0">
                <a:solidFill>
                  <a:schemeClr val="bg1"/>
                </a:solidFill>
                <a:latin typeface="Open Sans Extrabold" panose="020B0604020202020204" charset="0"/>
                <a:ea typeface="Open Sans Extrabold" panose="020B0604020202020204" charset="0"/>
                <a:cs typeface="Open Sans Extrabold" panose="020B0604020202020204" charset="0"/>
              </a:rPr>
              <a:t>НАЧАЛЬНИКА ТЕХНИЧЕСОГО </a:t>
            </a:r>
            <a:r>
              <a:rPr lang="ru-RU" sz="1500" b="1" dirty="0" smtClean="0">
                <a:solidFill>
                  <a:schemeClr val="bg1"/>
                </a:solidFill>
                <a:latin typeface="Open Sans Extrabold" panose="020B0604020202020204" charset="0"/>
                <a:ea typeface="Open Sans Extrabold" panose="020B0604020202020204" charset="0"/>
                <a:cs typeface="Open Sans Extrabold" panose="020B0604020202020204" charset="0"/>
              </a:rPr>
              <a:t>УПРАВЛЕНИЯ ЦА АО «БЭТ»</a:t>
            </a:r>
            <a:endParaRPr lang="en-US" sz="1500" b="1" dirty="0" smtClean="0">
              <a:solidFill>
                <a:schemeClr val="bg1"/>
              </a:solidFill>
              <a:latin typeface="Open Sans Extrabold" panose="020B0604020202020204" charset="0"/>
              <a:ea typeface="Open Sans Extrabold" panose="020B0604020202020204" charset="0"/>
              <a:cs typeface="Open Sans Extrabold" panose="020B0604020202020204" charset="0"/>
            </a:endParaRPr>
          </a:p>
          <a:p>
            <a:pPr algn="ctr"/>
            <a:r>
              <a:rPr lang="ru-RU" sz="1500" b="1" dirty="0" smtClean="0">
                <a:solidFill>
                  <a:schemeClr val="bg1"/>
                </a:solidFill>
                <a:latin typeface="Open Sans Extrabold" panose="020B0604020202020204" charset="0"/>
                <a:ea typeface="Open Sans Extrabold" panose="020B0604020202020204" charset="0"/>
                <a:cs typeface="Open Sans Extrabold" panose="020B0604020202020204" charset="0"/>
              </a:rPr>
              <a:t>ВОРОБЬЕВ ОЛЕГ ЮРЬЕВИЧ</a:t>
            </a:r>
            <a:endParaRPr lang="ru-RU" sz="1500" b="1" dirty="0">
              <a:solidFill>
                <a:schemeClr val="bg1"/>
              </a:solidFill>
              <a:latin typeface="Open Sans Extrabold" panose="020B0604020202020204" charset="0"/>
              <a:ea typeface="Open Sans Extrabold" panose="020B0604020202020204" charset="0"/>
              <a:cs typeface="Open Sans Extrabold" panose="020B060402020202020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-6550" y="69137"/>
            <a:ext cx="106933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Open Sans Extrabold" panose="020B0604020202020204" charset="0"/>
                <a:ea typeface="Open Sans Extrabold" panose="020B0604020202020204" charset="0"/>
                <a:cs typeface="Open Sans Extrabold" panose="020B0604020202020204" charset="0"/>
              </a:rPr>
              <a:t>МЕЖДУНАРОДНАЯ ВЫСТАВКА «</a:t>
            </a:r>
            <a:r>
              <a:rPr lang="ru-RU" dirty="0" err="1" smtClean="0">
                <a:solidFill>
                  <a:schemeClr val="bg1"/>
                </a:solidFill>
                <a:latin typeface="Open Sans Extrabold" panose="020B0604020202020204" charset="0"/>
                <a:ea typeface="Open Sans Extrabold" panose="020B0604020202020204" charset="0"/>
                <a:cs typeface="Open Sans Extrabold" panose="020B0604020202020204" charset="0"/>
              </a:rPr>
              <a:t>ЭлектроТранс</a:t>
            </a:r>
            <a:r>
              <a:rPr lang="ru-RU" dirty="0" smtClean="0">
                <a:solidFill>
                  <a:schemeClr val="bg1"/>
                </a:solidFill>
                <a:latin typeface="Open Sans Extrabold" panose="020B0604020202020204" charset="0"/>
                <a:ea typeface="Open Sans Extrabold" panose="020B0604020202020204" charset="0"/>
                <a:cs typeface="Open Sans Extrabold" panose="020B0604020202020204" charset="0"/>
              </a:rPr>
              <a:t> 2023» </a:t>
            </a:r>
            <a:endParaRPr lang="ru-RU" dirty="0">
              <a:solidFill>
                <a:schemeClr val="bg1"/>
              </a:solidFill>
              <a:latin typeface="Open Sans Extrabold" panose="020B0604020202020204" charset="0"/>
              <a:ea typeface="Open Sans Extrabold" panose="020B0604020202020204" charset="0"/>
              <a:cs typeface="Open Sans Extrabold" panose="020B060402020202020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7"/>
          <a:srcRect r="56178" b="-31034"/>
          <a:stretch/>
        </p:blipFill>
        <p:spPr>
          <a:xfrm>
            <a:off x="9040908" y="1694701"/>
            <a:ext cx="1645943" cy="328110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56"/>
          <a:stretch/>
        </p:blipFill>
        <p:spPr bwMode="auto">
          <a:xfrm>
            <a:off x="6585721" y="1972416"/>
            <a:ext cx="2420347" cy="1654064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Объект 5"/>
          <p:cNvPicPr>
            <a:picLocks noChangeAspect="1"/>
          </p:cNvPicPr>
          <p:nvPr/>
        </p:nvPicPr>
        <p:blipFill rotWithShape="1">
          <a:blip r:embed="rId10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06"/>
          <a:stretch/>
        </p:blipFill>
        <p:spPr bwMode="auto">
          <a:xfrm>
            <a:off x="3079532" y="1980585"/>
            <a:ext cx="1650304" cy="164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Объект 5"/>
          <p:cNvPicPr>
            <a:picLocks noChangeAspect="1"/>
          </p:cNvPicPr>
          <p:nvPr/>
        </p:nvPicPr>
        <p:blipFill>
          <a:blip r:embed="rId11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25704" y="1980585"/>
            <a:ext cx="1683980" cy="164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1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0"/>
          <a:stretch/>
        </p:blipFill>
        <p:spPr>
          <a:xfrm rot="5400000">
            <a:off x="-91206" y="2079299"/>
            <a:ext cx="1645927" cy="1448191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98981" y="2002852"/>
            <a:ext cx="684386" cy="769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124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Прямая соединительная линия 8"/>
          <p:cNvCxnSpPr/>
          <p:nvPr/>
        </p:nvCxnSpPr>
        <p:spPr>
          <a:xfrm>
            <a:off x="542149" y="7036174"/>
            <a:ext cx="9530341" cy="1751"/>
          </a:xfrm>
          <a:prstGeom prst="line">
            <a:avLst/>
          </a:prstGeom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Прямоугольник 27"/>
          <p:cNvSpPr/>
          <p:nvPr/>
        </p:nvSpPr>
        <p:spPr>
          <a:xfrm>
            <a:off x="109666" y="471562"/>
            <a:ext cx="6533178" cy="646298"/>
          </a:xfrm>
          <a:prstGeom prst="rect">
            <a:avLst/>
          </a:prstGeom>
        </p:spPr>
        <p:txBody>
          <a:bodyPr wrap="square" lIns="91408" tIns="45704" rIns="91408" bIns="45704">
            <a:spAutoFit/>
          </a:bodyPr>
          <a:lstStyle/>
          <a:p>
            <a:r>
              <a:rPr lang="ru-RU" b="1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Open Sans Extrabold" charset="0"/>
                <a:ea typeface="Open Sans Extrabold" charset="0"/>
                <a:cs typeface="Open Sans Extrabold" charset="0"/>
              </a:rPr>
              <a:t>ВАРИАНТ БЕЗБАЛЛАСТНОЙ КОНСТРУКЦИИ С ЭЛЕМЕНТАМИ ШУМА И ВИБРОЗАЩИТЫ</a:t>
            </a:r>
            <a:endParaRPr lang="ru-RU" b="1" dirty="0">
              <a:solidFill>
                <a:schemeClr val="bg1">
                  <a:lumMod val="50000"/>
                  <a:lumOff val="50000"/>
                </a:schemeClr>
              </a:solidFill>
              <a:latin typeface="Open Sans Extrabold" charset="0"/>
              <a:ea typeface="Open Sans Extrabold" charset="0"/>
              <a:cs typeface="Open Sans Extrabold" charset="0"/>
            </a:endParaRPr>
          </a:p>
        </p:txBody>
      </p:sp>
      <p:pic>
        <p:nvPicPr>
          <p:cNvPr id="30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9" t="20140" r="12432" b="23135"/>
          <a:stretch/>
        </p:blipFill>
        <p:spPr>
          <a:xfrm>
            <a:off x="7506940" y="5899612"/>
            <a:ext cx="1716715" cy="1352563"/>
          </a:xfrm>
          <a:prstGeom prst="rect">
            <a:avLst/>
          </a:prstGeom>
        </p:spPr>
      </p:pic>
      <p:pic>
        <p:nvPicPr>
          <p:cNvPr id="3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2" t="13722" r="8226" b="33916"/>
          <a:stretch/>
        </p:blipFill>
        <p:spPr>
          <a:xfrm>
            <a:off x="5435681" y="5918034"/>
            <a:ext cx="1918760" cy="1315721"/>
          </a:xfrm>
          <a:prstGeom prst="rect">
            <a:avLst/>
          </a:prstGeom>
        </p:spPr>
      </p:pic>
      <p:pic>
        <p:nvPicPr>
          <p:cNvPr id="3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89" b="27470"/>
          <a:stretch/>
        </p:blipFill>
        <p:spPr>
          <a:xfrm>
            <a:off x="1600933" y="5845252"/>
            <a:ext cx="2786258" cy="1753417"/>
          </a:xfrm>
          <a:prstGeom prst="rect">
            <a:avLst/>
          </a:prstGeom>
        </p:spPr>
      </p:pic>
      <p:sp>
        <p:nvSpPr>
          <p:cNvPr id="35" name="Прямоугольник 34">
            <a:extLst>
              <a:ext uri="{FF2B5EF4-FFF2-40B4-BE49-F238E27FC236}">
                <a16:creationId xmlns="" xmlns:a16="http://schemas.microsoft.com/office/drawing/2014/main" id="{F98B0C1D-C6A2-483B-BCD6-18EEDF84BA2E}"/>
              </a:ext>
            </a:extLst>
          </p:cNvPr>
          <p:cNvSpPr/>
          <p:nvPr/>
        </p:nvSpPr>
        <p:spPr>
          <a:xfrm>
            <a:off x="234132" y="4770391"/>
            <a:ext cx="10101513" cy="1077218"/>
          </a:xfrm>
          <a:prstGeom prst="rect">
            <a:avLst/>
          </a:prstGeom>
          <a:ln>
            <a:solidFill>
              <a:srgbClr val="28AF7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ШУМО И ВИБРОЗАЩИТА ДОСТИГАЕТСЯ ПРИМЕНЕНИЕМ УПРУГИХ ПОЛИМЕРНЫХ МАТЕРИАЛОВ В ПОДПЛИТНОМ ОСНОВАНИИ (ВИБРОГАСЯЩИЙ РАЗДЕЛИТЕЛЬНЫЙ СЛОЙ)</a:t>
            </a:r>
            <a:endParaRPr lang="ru-RU" sz="1600" b="1" dirty="0">
              <a:solidFill>
                <a:schemeClr val="bg1"/>
              </a:solidFill>
            </a:endParaRPr>
          </a:p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И УПРУГИХ </a:t>
            </a:r>
            <a:r>
              <a:rPr lang="ru-RU" sz="1600" b="1" dirty="0" smtClean="0">
                <a:solidFill>
                  <a:schemeClr val="bg1"/>
                </a:solidFill>
              </a:rPr>
              <a:t>ЭЛЕМЕНТОВ </a:t>
            </a:r>
            <a:r>
              <a:rPr lang="ru-RU" sz="1600" b="1" dirty="0" smtClean="0">
                <a:solidFill>
                  <a:schemeClr val="bg1"/>
                </a:solidFill>
              </a:rPr>
              <a:t>УЗЛОВ РЕЛЬСОВЫХ СКРЕПЛЕНИЙ (ПОДРЕЛЬСОВЫЕ ПРОКЛАДКИ, ПРОКЛАДКИ ПОД ПОДКЛАДКИ, ЧЕХЛЫ ДЛЯ БЛОЧНЫХ КОНСТРУКЦИЙ)</a:t>
            </a:r>
          </a:p>
        </p:txBody>
      </p:sp>
      <p:sp>
        <p:nvSpPr>
          <p:cNvPr id="36" name="Плюс 35"/>
          <p:cNvSpPr/>
          <p:nvPr/>
        </p:nvSpPr>
        <p:spPr>
          <a:xfrm>
            <a:off x="4581144" y="6169260"/>
            <a:ext cx="792088" cy="720080"/>
          </a:xfrm>
          <a:prstGeom prst="mathPlus">
            <a:avLst>
              <a:gd name="adj1" fmla="val 12713"/>
            </a:avLst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9883205" y="7011699"/>
            <a:ext cx="441082" cy="369300"/>
          </a:xfrm>
          <a:prstGeom prst="rect">
            <a:avLst/>
          </a:prstGeom>
        </p:spPr>
        <p:txBody>
          <a:bodyPr wrap="none" lIns="91408" tIns="45704" rIns="91408" bIns="45704">
            <a:spAutoFit/>
          </a:bodyPr>
          <a:lstStyle/>
          <a:p>
            <a:r>
              <a:rPr lang="ru-RU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rPr>
              <a:t>10</a:t>
            </a:r>
            <a:endParaRPr lang="ru-RU" dirty="0">
              <a:solidFill>
                <a:schemeClr val="bg1">
                  <a:lumMod val="50000"/>
                  <a:lumOff val="50000"/>
                </a:schemeClr>
              </a:solidFill>
              <a:latin typeface="Open Sans Light" charset="0"/>
              <a:ea typeface="Open Sans Light" charset="0"/>
              <a:cs typeface="Open Sans Light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09666" y="1338426"/>
            <a:ext cx="10257655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lnSpc>
                <a:spcPct val="80000"/>
              </a:lnSpc>
              <a:spcBef>
                <a:spcPct val="20000"/>
              </a:spcBef>
              <a:buClr>
                <a:srgbClr val="F9F9F9"/>
              </a:buClr>
              <a:buSzPct val="65000"/>
            </a:pPr>
            <a:r>
              <a:rPr lang="ru-RU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АО «БЭТ</a:t>
            </a:r>
            <a:r>
              <a:rPr lang="ru-RU" b="1" dirty="0">
                <a:solidFill>
                  <a:schemeClr val="bg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» </a:t>
            </a:r>
            <a:r>
              <a:rPr lang="ru-RU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ВЕДЕТ РАЗРАБОТКУ КОНСТРУКЦИЙ </a:t>
            </a:r>
            <a:r>
              <a:rPr lang="ru-RU" b="1" dirty="0">
                <a:solidFill>
                  <a:schemeClr val="bg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БЕЗБАЛЛАСТНОГО </a:t>
            </a:r>
            <a:r>
              <a:rPr lang="ru-RU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ПУТИ </a:t>
            </a:r>
            <a:endParaRPr lang="en-US" b="1" dirty="0">
              <a:solidFill>
                <a:schemeClr val="bg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5"/>
          <a:srcRect t="28137" b="14797"/>
          <a:stretch/>
        </p:blipFill>
        <p:spPr>
          <a:xfrm>
            <a:off x="234132" y="2070998"/>
            <a:ext cx="5315121" cy="258934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1" r="1641"/>
          <a:stretch/>
        </p:blipFill>
        <p:spPr>
          <a:xfrm>
            <a:off x="6355036" y="2977555"/>
            <a:ext cx="3285630" cy="164093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r="2262"/>
          <a:stretch/>
        </p:blipFill>
        <p:spPr>
          <a:xfrm>
            <a:off x="5910298" y="2080852"/>
            <a:ext cx="3617157" cy="1087255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8"/>
          <a:srcRect t="-1" r="56178" b="2839"/>
          <a:stretch/>
        </p:blipFill>
        <p:spPr>
          <a:xfrm>
            <a:off x="9469264" y="594728"/>
            <a:ext cx="1224136" cy="180945"/>
          </a:xfrm>
          <a:prstGeom prst="rect">
            <a:avLst/>
          </a:prstGeom>
        </p:spPr>
      </p:pic>
      <p:cxnSp>
        <p:nvCxnSpPr>
          <p:cNvPr id="24" name="Прямая соединительная линия 23"/>
          <p:cNvCxnSpPr/>
          <p:nvPr/>
        </p:nvCxnSpPr>
        <p:spPr bwMode="auto">
          <a:xfrm>
            <a:off x="0" y="785188"/>
            <a:ext cx="10693399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2434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Прямая соединительная линия 8"/>
          <p:cNvCxnSpPr/>
          <p:nvPr/>
        </p:nvCxnSpPr>
        <p:spPr>
          <a:xfrm>
            <a:off x="542149" y="7036174"/>
            <a:ext cx="9530341" cy="1751"/>
          </a:xfrm>
          <a:prstGeom prst="line">
            <a:avLst/>
          </a:prstGeom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" b="19871"/>
          <a:stretch/>
        </p:blipFill>
        <p:spPr>
          <a:xfrm flipH="1">
            <a:off x="464299" y="1889384"/>
            <a:ext cx="5123235" cy="277909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87534" y="1889384"/>
            <a:ext cx="4608513" cy="2875984"/>
          </a:xfrm>
          <a:prstGeom prst="rect">
            <a:avLst/>
          </a:prstGeom>
        </p:spPr>
      </p:pic>
      <p:sp>
        <p:nvSpPr>
          <p:cNvPr id="28" name="Прямоугольник 27"/>
          <p:cNvSpPr/>
          <p:nvPr/>
        </p:nvSpPr>
        <p:spPr>
          <a:xfrm>
            <a:off x="109666" y="471562"/>
            <a:ext cx="6533178" cy="369300"/>
          </a:xfrm>
          <a:prstGeom prst="rect">
            <a:avLst/>
          </a:prstGeom>
        </p:spPr>
        <p:txBody>
          <a:bodyPr wrap="square" lIns="91408" tIns="45704" rIns="91408" bIns="45704">
            <a:spAutoFit/>
          </a:bodyPr>
          <a:lstStyle/>
          <a:p>
            <a:r>
              <a:rPr lang="ru-RU" b="1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Open Sans Extrabold" charset="0"/>
                <a:ea typeface="Open Sans Extrabold" charset="0"/>
                <a:cs typeface="Open Sans Extrabold" charset="0"/>
              </a:rPr>
              <a:t>ВАРИАНТ БЕЗБАЛЛАСТНОЙ КОНСТРУКЦИИ</a:t>
            </a:r>
            <a:endParaRPr lang="ru-RU" b="1" dirty="0">
              <a:solidFill>
                <a:schemeClr val="bg1">
                  <a:lumMod val="50000"/>
                  <a:lumOff val="50000"/>
                </a:schemeClr>
              </a:solidFill>
              <a:latin typeface="Open Sans Extrabold" charset="0"/>
              <a:ea typeface="Open Sans Extrabold" charset="0"/>
              <a:cs typeface="Open Sans Extrabold" charset="0"/>
            </a:endParaRPr>
          </a:p>
        </p:txBody>
      </p:sp>
      <p:pic>
        <p:nvPicPr>
          <p:cNvPr id="29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7" t="11931" b="8858"/>
          <a:stretch/>
        </p:blipFill>
        <p:spPr>
          <a:xfrm>
            <a:off x="8410040" y="5833388"/>
            <a:ext cx="1758760" cy="1494878"/>
          </a:xfrm>
          <a:prstGeom prst="rect">
            <a:avLst/>
          </a:prstGeom>
        </p:spPr>
      </p:pic>
      <p:pic>
        <p:nvPicPr>
          <p:cNvPr id="30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9" t="20140" r="12432" b="23135"/>
          <a:stretch/>
        </p:blipFill>
        <p:spPr>
          <a:xfrm>
            <a:off x="5906007" y="5862206"/>
            <a:ext cx="1716715" cy="1352563"/>
          </a:xfrm>
          <a:prstGeom prst="rect">
            <a:avLst/>
          </a:prstGeom>
        </p:spPr>
      </p:pic>
      <p:pic>
        <p:nvPicPr>
          <p:cNvPr id="3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2" t="13722" r="8226" b="33916"/>
          <a:stretch/>
        </p:blipFill>
        <p:spPr>
          <a:xfrm>
            <a:off x="3834748" y="5880628"/>
            <a:ext cx="1918760" cy="131572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6076" y="1052940"/>
            <a:ext cx="103942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«МОНОЛИТНАЯ» – НА ОСНОВЕ МОНОЛИТНОГО ЖЕЛЕЗОБЕТОННОГО ОСНОВАНИЯ, ПОЛНОСТЬЮ ВОЗВОДИМОГО НА МЕСТЕ РАБОТ </a:t>
            </a:r>
            <a:endParaRPr lang="en-US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4" name="Picture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89" b="27470"/>
          <a:stretch/>
        </p:blipFill>
        <p:spPr>
          <a:xfrm>
            <a:off x="239658" y="5807846"/>
            <a:ext cx="2786258" cy="1753417"/>
          </a:xfrm>
          <a:prstGeom prst="rect">
            <a:avLst/>
          </a:prstGeom>
        </p:spPr>
      </p:pic>
      <p:sp>
        <p:nvSpPr>
          <p:cNvPr id="35" name="Прямоугольник 34">
            <a:extLst>
              <a:ext uri="{FF2B5EF4-FFF2-40B4-BE49-F238E27FC236}">
                <a16:creationId xmlns="" xmlns:a16="http://schemas.microsoft.com/office/drawing/2014/main" id="{F98B0C1D-C6A2-483B-BCD6-18EEDF84BA2E}"/>
              </a:ext>
            </a:extLst>
          </p:cNvPr>
          <p:cNvSpPr/>
          <p:nvPr/>
        </p:nvSpPr>
        <p:spPr>
          <a:xfrm>
            <a:off x="464190" y="4827789"/>
            <a:ext cx="9765018" cy="1077218"/>
          </a:xfrm>
          <a:prstGeom prst="rect">
            <a:avLst/>
          </a:prstGeom>
          <a:ln>
            <a:solidFill>
              <a:srgbClr val="91E084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ШУМО И ВИБРОЗАЩИТА ДОСТИГАЕТСЯ ПРИМЕНЕНИЕМ УПРУГИХ ПОЛИМЕРНЫХ МАТЕРИАЛОВ В ПОДПЛИТНОМ ОСНОВАНИИ И УПРУГИХ </a:t>
            </a:r>
            <a:r>
              <a:rPr lang="ru-RU" sz="1600" b="1" dirty="0" smtClean="0">
                <a:solidFill>
                  <a:schemeClr val="bg1"/>
                </a:solidFill>
              </a:rPr>
              <a:t>ЭЛЕМЕНТОВ </a:t>
            </a:r>
            <a:r>
              <a:rPr lang="ru-RU" sz="1600" b="1" dirty="0" smtClean="0">
                <a:solidFill>
                  <a:schemeClr val="bg1"/>
                </a:solidFill>
              </a:rPr>
              <a:t>УЗЛОВ РЕЛЬСОВЫХ СКРЕПЛЕНИЙ (ПОДРЕЛЬСОВЫЕ ПРОКЛАДКИ, ПРОКЛАДКИ ПОД ПОДКЛАДКИ, ЧЕХЛЫ ДЛЯ БЛОЧНЫХ КОНСТРУКЦИЙ)</a:t>
            </a:r>
          </a:p>
        </p:txBody>
      </p:sp>
      <p:sp>
        <p:nvSpPr>
          <p:cNvPr id="36" name="Плюс 35"/>
          <p:cNvSpPr/>
          <p:nvPr/>
        </p:nvSpPr>
        <p:spPr>
          <a:xfrm>
            <a:off x="3000814" y="6157670"/>
            <a:ext cx="792088" cy="720080"/>
          </a:xfrm>
          <a:prstGeom prst="mathPlus">
            <a:avLst>
              <a:gd name="adj1" fmla="val 12713"/>
            </a:avLst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37" name="Плюс 36"/>
          <p:cNvSpPr/>
          <p:nvPr/>
        </p:nvSpPr>
        <p:spPr>
          <a:xfrm>
            <a:off x="7601807" y="6157670"/>
            <a:ext cx="792088" cy="720080"/>
          </a:xfrm>
          <a:prstGeom prst="mathPlus">
            <a:avLst>
              <a:gd name="adj1" fmla="val 12713"/>
            </a:avLst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9883205" y="7011699"/>
            <a:ext cx="423962" cy="369300"/>
          </a:xfrm>
          <a:prstGeom prst="rect">
            <a:avLst/>
          </a:prstGeom>
        </p:spPr>
        <p:txBody>
          <a:bodyPr wrap="none" lIns="91408" tIns="45704" rIns="91408" bIns="45704">
            <a:spAutoFit/>
          </a:bodyPr>
          <a:lstStyle/>
          <a:p>
            <a:r>
              <a:rPr lang="ru-RU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rPr>
              <a:t>11</a:t>
            </a:r>
            <a:endParaRPr lang="ru-RU" dirty="0">
              <a:solidFill>
                <a:schemeClr val="bg1">
                  <a:lumMod val="50000"/>
                  <a:lumOff val="50000"/>
                </a:schemeClr>
              </a:solidFill>
              <a:latin typeface="Open Sans Light" charset="0"/>
              <a:ea typeface="Open Sans Light" charset="0"/>
              <a:cs typeface="Open Sans Light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8"/>
          <a:srcRect t="-1" r="56178" b="2839"/>
          <a:stretch/>
        </p:blipFill>
        <p:spPr>
          <a:xfrm>
            <a:off x="9469264" y="594728"/>
            <a:ext cx="1224136" cy="180945"/>
          </a:xfrm>
          <a:prstGeom prst="rect">
            <a:avLst/>
          </a:prstGeom>
        </p:spPr>
      </p:pic>
      <p:cxnSp>
        <p:nvCxnSpPr>
          <p:cNvPr id="18" name="Прямая соединительная линия 17"/>
          <p:cNvCxnSpPr/>
          <p:nvPr/>
        </p:nvCxnSpPr>
        <p:spPr bwMode="auto">
          <a:xfrm>
            <a:off x="0" y="785188"/>
            <a:ext cx="10693399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0560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4" descr="160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8678" b="9809"/>
          <a:stretch/>
        </p:blipFill>
        <p:spPr bwMode="auto">
          <a:xfrm>
            <a:off x="302044" y="1612164"/>
            <a:ext cx="5688632" cy="2414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stA="0" endPos="65000" dist="50800" dir="5400000" sy="-100000" algn="bl" rotWithShape="0"/>
          </a:effectLst>
        </p:spPr>
      </p:pic>
      <p:sp>
        <p:nvSpPr>
          <p:cNvPr id="24" name="Прямоугольник 23"/>
          <p:cNvSpPr/>
          <p:nvPr/>
        </p:nvSpPr>
        <p:spPr>
          <a:xfrm>
            <a:off x="156745" y="462039"/>
            <a:ext cx="6533178" cy="646298"/>
          </a:xfrm>
          <a:prstGeom prst="rect">
            <a:avLst/>
          </a:prstGeom>
        </p:spPr>
        <p:txBody>
          <a:bodyPr wrap="square" lIns="91408" tIns="45704" rIns="91408" bIns="45704">
            <a:spAutoFit/>
          </a:bodyPr>
          <a:lstStyle/>
          <a:p>
            <a:r>
              <a:rPr lang="ru-RU" b="1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Open Sans Extrabold" charset="0"/>
                <a:ea typeface="Open Sans Extrabold" charset="0"/>
                <a:cs typeface="Open Sans Extrabold" charset="0"/>
              </a:rPr>
              <a:t>БЕЗБАЛЛАСТНЫЕ КОНСТРУКЦИИ С ЭЛЕМЕНТАМИ ШУМА И ВИБРОЗАЩИТЫ ДЛЯ ТРМВАЙНОГО ПУТИ</a:t>
            </a:r>
            <a:endParaRPr lang="ru-RU" b="1" dirty="0">
              <a:solidFill>
                <a:schemeClr val="bg1">
                  <a:lumMod val="50000"/>
                  <a:lumOff val="50000"/>
                </a:schemeClr>
              </a:solidFill>
              <a:latin typeface="Open Sans Extrabold" charset="0"/>
              <a:ea typeface="Open Sans Extrabold" charset="0"/>
              <a:cs typeface="Open Sans Extrabold" charset="0"/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4"/>
          <a:srcRect r="55241" b="3983"/>
          <a:stretch/>
        </p:blipFill>
        <p:spPr>
          <a:xfrm rot="21285877">
            <a:off x="680774" y="3521461"/>
            <a:ext cx="1250321" cy="178813"/>
          </a:xfrm>
          <a:prstGeom prst="rect">
            <a:avLst/>
          </a:prstGeom>
        </p:spPr>
      </p:pic>
      <p:sp>
        <p:nvSpPr>
          <p:cNvPr id="34" name="Прямоугольник 33">
            <a:extLst>
              <a:ext uri="{FF2B5EF4-FFF2-40B4-BE49-F238E27FC236}">
                <a16:creationId xmlns="" xmlns:a16="http://schemas.microsoft.com/office/drawing/2014/main" id="{F98B0C1D-C6A2-483B-BCD6-18EEDF84BA2E}"/>
              </a:ext>
            </a:extLst>
          </p:cNvPr>
          <p:cNvSpPr/>
          <p:nvPr/>
        </p:nvSpPr>
        <p:spPr>
          <a:xfrm>
            <a:off x="6174522" y="2116220"/>
            <a:ext cx="40746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«СБОРНАЯ» - НА ОСНОВЕ ПЛИТ ЗАВОДСКОГО ИЗГОТОВЛЕНИЯ </a:t>
            </a:r>
            <a:endParaRPr lang="en-US" sz="16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ДЛЯ ТРАМВАЙНОГО ДВИЖЕНИЯ</a:t>
            </a:r>
          </a:p>
        </p:txBody>
      </p:sp>
      <p:pic>
        <p:nvPicPr>
          <p:cNvPr id="35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89" b="27470"/>
          <a:stretch/>
        </p:blipFill>
        <p:spPr>
          <a:xfrm flipH="1">
            <a:off x="302044" y="4680926"/>
            <a:ext cx="5112568" cy="2744614"/>
          </a:xfrm>
          <a:prstGeom prst="rect">
            <a:avLst/>
          </a:prstGeom>
        </p:spPr>
      </p:pic>
      <p:pic>
        <p:nvPicPr>
          <p:cNvPr id="36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64" b="14375"/>
          <a:stretch/>
        </p:blipFill>
        <p:spPr>
          <a:xfrm flipH="1">
            <a:off x="6256903" y="4947722"/>
            <a:ext cx="4468593" cy="2345832"/>
          </a:xfrm>
          <a:prstGeom prst="rect">
            <a:avLst/>
          </a:prstGeom>
        </p:spPr>
      </p:pic>
      <p:sp>
        <p:nvSpPr>
          <p:cNvPr id="3" name="Плюс 2"/>
          <p:cNvSpPr/>
          <p:nvPr/>
        </p:nvSpPr>
        <p:spPr>
          <a:xfrm>
            <a:off x="5306548" y="5577718"/>
            <a:ext cx="792088" cy="720080"/>
          </a:xfrm>
          <a:prstGeom prst="mathPlus">
            <a:avLst>
              <a:gd name="adj1" fmla="val 12713"/>
            </a:avLst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37" name="Прямоугольник 36">
            <a:extLst>
              <a:ext uri="{FF2B5EF4-FFF2-40B4-BE49-F238E27FC236}">
                <a16:creationId xmlns="" xmlns:a16="http://schemas.microsoft.com/office/drawing/2014/main" id="{F98B0C1D-C6A2-483B-BCD6-18EEDF84BA2E}"/>
              </a:ext>
            </a:extLst>
          </p:cNvPr>
          <p:cNvSpPr/>
          <p:nvPr/>
        </p:nvSpPr>
        <p:spPr>
          <a:xfrm>
            <a:off x="1305934" y="4150100"/>
            <a:ext cx="8640960" cy="584775"/>
          </a:xfrm>
          <a:prstGeom prst="rect">
            <a:avLst/>
          </a:prstGeom>
          <a:ln>
            <a:solidFill>
              <a:srgbClr val="28AF7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ШУМО И ВИБРОЗАЩИТА ДОСТИГАЕТСЯ ПРИМЕНЕНИЕМ УПРУГИХ ПОЛИМЕРНЫХ МАТЕРИАЛОВ В ПОДПЛИТНОМ ОСНОВАНИИ И ИЗОЛЯЦИИ РЕЛЬСА 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9883205" y="7011699"/>
            <a:ext cx="441082" cy="369300"/>
          </a:xfrm>
          <a:prstGeom prst="rect">
            <a:avLst/>
          </a:prstGeom>
        </p:spPr>
        <p:txBody>
          <a:bodyPr wrap="none" lIns="91408" tIns="45704" rIns="91408" bIns="45704">
            <a:spAutoFit/>
          </a:bodyPr>
          <a:lstStyle/>
          <a:p>
            <a:r>
              <a:rPr lang="ru-RU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rPr>
              <a:t>12</a:t>
            </a:r>
            <a:endParaRPr lang="ru-RU" dirty="0">
              <a:solidFill>
                <a:schemeClr val="bg1">
                  <a:lumMod val="50000"/>
                  <a:lumOff val="50000"/>
                </a:schemeClr>
              </a:solidFill>
              <a:latin typeface="Open Sans Light" charset="0"/>
              <a:ea typeface="Open Sans Light" charset="0"/>
              <a:cs typeface="Open Sans Light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/>
          <a:srcRect t="-1" r="56178" b="2839"/>
          <a:stretch/>
        </p:blipFill>
        <p:spPr>
          <a:xfrm>
            <a:off x="9462963" y="594728"/>
            <a:ext cx="1224136" cy="180945"/>
          </a:xfrm>
          <a:prstGeom prst="rect">
            <a:avLst/>
          </a:prstGeom>
        </p:spPr>
      </p:pic>
      <p:cxnSp>
        <p:nvCxnSpPr>
          <p:cNvPr id="15" name="Прямая соединительная линия 14"/>
          <p:cNvCxnSpPr/>
          <p:nvPr/>
        </p:nvCxnSpPr>
        <p:spPr bwMode="auto">
          <a:xfrm>
            <a:off x="-6301" y="785188"/>
            <a:ext cx="10693399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8769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0025" y="5844827"/>
            <a:ext cx="9746450" cy="635137"/>
          </a:xfrm>
        </p:spPr>
        <p:txBody>
          <a:bodyPr>
            <a:normAutofit fontScale="90000"/>
          </a:bodyPr>
          <a:lstStyle/>
          <a:p>
            <a:r>
              <a:rPr lang="ru-RU" sz="3969" dirty="0"/>
              <a:t/>
            </a:r>
            <a:br>
              <a:rPr lang="ru-RU" sz="3969" dirty="0"/>
            </a:br>
            <a:endParaRPr lang="ru-RU" sz="2205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424386" y="1067262"/>
            <a:ext cx="9746450" cy="331605"/>
          </a:xfrm>
          <a:prstGeom prst="rect">
            <a:avLst/>
          </a:prstGeom>
        </p:spPr>
        <p:txBody>
          <a:bodyPr vert="horz" lIns="100817" tIns="50408" rIns="100817" bIns="5040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528" dirty="0"/>
              <a:t/>
            </a:r>
            <a:br>
              <a:rPr lang="ru-RU" sz="3528" dirty="0"/>
            </a:br>
            <a:endParaRPr lang="ru-RU" sz="2646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9883205" y="7011699"/>
            <a:ext cx="441082" cy="369300"/>
          </a:xfrm>
          <a:prstGeom prst="rect">
            <a:avLst/>
          </a:prstGeom>
        </p:spPr>
        <p:txBody>
          <a:bodyPr wrap="none" lIns="91408" tIns="45704" rIns="91408" bIns="45704">
            <a:spAutoFit/>
          </a:bodyPr>
          <a:lstStyle/>
          <a:p>
            <a:r>
              <a:rPr lang="ru-RU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rPr>
              <a:t>13</a:t>
            </a:r>
            <a:endParaRPr lang="ru-RU" dirty="0">
              <a:solidFill>
                <a:schemeClr val="bg1">
                  <a:lumMod val="50000"/>
                  <a:lumOff val="50000"/>
                </a:schemeClr>
              </a:solidFill>
              <a:latin typeface="Open Sans Light" charset="0"/>
              <a:ea typeface="Open Sans Light" charset="0"/>
              <a:cs typeface="Open Sans Light" charset="0"/>
            </a:endParaRPr>
          </a:p>
        </p:txBody>
      </p:sp>
      <p:pic>
        <p:nvPicPr>
          <p:cNvPr id="14" name="Inhaltsplatzhalter 5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393B2F"/>
              </a:clrFrom>
              <a:clrTo>
                <a:srgbClr val="393B2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22" b="9999"/>
          <a:stretch/>
        </p:blipFill>
        <p:spPr>
          <a:xfrm>
            <a:off x="954212" y="961449"/>
            <a:ext cx="9073008" cy="4535150"/>
          </a:xfrm>
          <a:prstGeom prst="rect">
            <a:avLst/>
          </a:prstGeom>
        </p:spPr>
      </p:pic>
      <p:sp>
        <p:nvSpPr>
          <p:cNvPr id="15" name="Прямоугольник 4"/>
          <p:cNvSpPr>
            <a:spLocks noChangeArrowheads="1"/>
          </p:cNvSpPr>
          <p:nvPr/>
        </p:nvSpPr>
        <p:spPr bwMode="auto">
          <a:xfrm>
            <a:off x="967222" y="5588642"/>
            <a:ext cx="9046988" cy="1449756"/>
          </a:xfrm>
          <a:prstGeom prst="rect">
            <a:avLst/>
          </a:prstGeom>
          <a:noFill/>
          <a:ln w="9525">
            <a:solidFill>
              <a:srgbClr val="91E08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en-US" sz="1764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1764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УЧАСТИЕ</a:t>
            </a:r>
            <a:r>
              <a:rPr lang="ru-RU" sz="1764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проведении комплексной работы</a:t>
            </a:r>
            <a:r>
              <a:rPr lang="en-US" sz="1764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764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НИОКР по замеру и исследованию уровня шума и вибраций, возникающих при прохождении подвижного состава городского рельсового транспорта, а </a:t>
            </a:r>
            <a:r>
              <a:rPr lang="ru-RU" sz="1764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также в разработке конструкции </a:t>
            </a:r>
            <a:r>
              <a:rPr lang="ru-RU" sz="1764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верхнего строения пути с необходимым и подобранным по результатам работ материалом для снижения исследуемых показателей.</a:t>
            </a:r>
            <a:endParaRPr lang="en-US" sz="1764" b="1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78548" y="4514418"/>
            <a:ext cx="655343" cy="7370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307" y="2141404"/>
            <a:ext cx="2726365" cy="150761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6"/>
          <a:srcRect t="-1" r="56178" b="2839"/>
          <a:stretch/>
        </p:blipFill>
        <p:spPr>
          <a:xfrm>
            <a:off x="9462963" y="594728"/>
            <a:ext cx="1224136" cy="180945"/>
          </a:xfrm>
          <a:prstGeom prst="rect">
            <a:avLst/>
          </a:prstGeom>
        </p:spPr>
      </p:pic>
      <p:cxnSp>
        <p:nvCxnSpPr>
          <p:cNvPr id="21" name="Прямая соединительная линия 20"/>
          <p:cNvCxnSpPr/>
          <p:nvPr/>
        </p:nvCxnSpPr>
        <p:spPr bwMode="auto">
          <a:xfrm>
            <a:off x="-6301" y="785188"/>
            <a:ext cx="10693399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424386" y="330542"/>
            <a:ext cx="6533178" cy="369300"/>
          </a:xfrm>
          <a:prstGeom prst="rect">
            <a:avLst/>
          </a:prstGeom>
        </p:spPr>
        <p:txBody>
          <a:bodyPr wrap="square" lIns="91408" tIns="45704" rIns="91408" bIns="45704">
            <a:spAutoFit/>
          </a:bodyPr>
          <a:lstStyle/>
          <a:p>
            <a:r>
              <a:rPr lang="ru-RU" b="1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Open Sans Extrabold" charset="0"/>
                <a:ea typeface="Open Sans Extrabold" charset="0"/>
                <a:cs typeface="Open Sans Extrabold" charset="0"/>
              </a:rPr>
              <a:t>ПРЕДЛОЖЕНИЕ АО «БЭТ» </a:t>
            </a:r>
            <a:endParaRPr lang="ru-RU" b="1" dirty="0">
              <a:solidFill>
                <a:schemeClr val="bg1">
                  <a:lumMod val="50000"/>
                  <a:lumOff val="50000"/>
                </a:schemeClr>
              </a:solidFill>
              <a:latin typeface="Open Sans Extrabold" charset="0"/>
              <a:ea typeface="Open Sans Extrabold" charset="0"/>
              <a:cs typeface="Open Sans Extra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676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" name="Rectangle 5"/>
          <p:cNvSpPr>
            <a:spLocks noChangeArrowheads="1"/>
          </p:cNvSpPr>
          <p:nvPr/>
        </p:nvSpPr>
        <p:spPr bwMode="auto">
          <a:xfrm>
            <a:off x="0" y="0"/>
            <a:ext cx="201613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9533" tIns="49769" rIns="99533" bIns="49769" anchor="ctr">
            <a:spAutoFit/>
          </a:bodyPr>
          <a:lstStyle/>
          <a:p>
            <a:endParaRPr lang="ru-RU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0" y="5652839"/>
            <a:ext cx="10693400" cy="1102691"/>
          </a:xfrm>
          <a:prstGeom prst="rect">
            <a:avLst/>
          </a:prstGeom>
        </p:spPr>
        <p:txBody>
          <a:bodyPr vert="horz" lIns="199138" tIns="0" rIns="99569" bIns="49785">
            <a:normAutofit/>
          </a:bodyPr>
          <a:lstStyle/>
          <a:p>
            <a:pPr marL="39828" algn="ctr" defTabSz="99569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defRPr/>
            </a:pPr>
            <a:endParaRPr lang="ru-RU" sz="2800" b="1" i="1" dirty="0" smtClean="0">
              <a:solidFill>
                <a:schemeClr val="bg2">
                  <a:shade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/>
          <a:srcRect t="-64074" r="34873"/>
          <a:stretch/>
        </p:blipFill>
        <p:spPr>
          <a:xfrm flipV="1">
            <a:off x="0" y="3555434"/>
            <a:ext cx="7056784" cy="6252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/>
          <a:srcRect r="56178" b="-31034"/>
          <a:stretch/>
        </p:blipFill>
        <p:spPr>
          <a:xfrm>
            <a:off x="6426820" y="3555434"/>
            <a:ext cx="2466380" cy="49166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289C6B65-835B-B74F-B259-E7B274AF9996}"/>
              </a:ext>
            </a:extLst>
          </p:cNvPr>
          <p:cNvSpPr/>
          <p:nvPr/>
        </p:nvSpPr>
        <p:spPr>
          <a:xfrm>
            <a:off x="650698" y="5004767"/>
            <a:ext cx="745703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b="1" kern="0" dirty="0">
                <a:solidFill>
                  <a:schemeClr val="bg2">
                    <a:lumMod val="75000"/>
                  </a:schemeClr>
                </a:solidFill>
                <a:latin typeface="Montserrat" pitchFamily="2" charset="0"/>
                <a:ea typeface="Open Sans Extrabold" charset="0"/>
                <a:cs typeface="Open Sans Extrabold" charset="0"/>
              </a:rPr>
              <a:t>КОНТАКТЫ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C27D93D8-4637-79E8-7C67-731E9D629A80}"/>
              </a:ext>
            </a:extLst>
          </p:cNvPr>
          <p:cNvSpPr/>
          <p:nvPr/>
        </p:nvSpPr>
        <p:spPr>
          <a:xfrm>
            <a:off x="650698" y="5508823"/>
            <a:ext cx="9569578" cy="1585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solidFill>
                  <a:schemeClr val="dk1"/>
                </a:solidFill>
                <a:latin typeface="Montserrat" pitchFamily="2" charset="0"/>
              </a:rPr>
              <a:t>Акционерное Общество «</a:t>
            </a:r>
            <a:r>
              <a:rPr lang="ru-RU" sz="1000" dirty="0" err="1">
                <a:solidFill>
                  <a:schemeClr val="dk1"/>
                </a:solidFill>
                <a:latin typeface="Montserrat" pitchFamily="2" charset="0"/>
              </a:rPr>
              <a:t>БетЭлТранс</a:t>
            </a:r>
            <a:r>
              <a:rPr lang="ru-RU" sz="1000" dirty="0">
                <a:solidFill>
                  <a:schemeClr val="dk1"/>
                </a:solidFill>
                <a:latin typeface="Montserrat" pitchFamily="2" charset="0"/>
              </a:rPr>
              <a:t>» </a:t>
            </a:r>
          </a:p>
          <a:p>
            <a:r>
              <a:rPr lang="ru-RU" sz="1000" dirty="0">
                <a:solidFill>
                  <a:schemeClr val="dk1"/>
                </a:solidFill>
                <a:latin typeface="Montserrat" pitchFamily="2" charset="0"/>
              </a:rPr>
              <a:t>(АО «БЭТ»)</a:t>
            </a:r>
          </a:p>
          <a:p>
            <a:endParaRPr lang="ru-RU" sz="500" dirty="0">
              <a:solidFill>
                <a:schemeClr val="dk1"/>
              </a:solidFill>
              <a:latin typeface="Montserrat" pitchFamily="2" charset="0"/>
            </a:endParaRPr>
          </a:p>
          <a:p>
            <a:r>
              <a:rPr lang="ru-RU" sz="1000" dirty="0">
                <a:solidFill>
                  <a:schemeClr val="dk1"/>
                </a:solidFill>
                <a:latin typeface="Montserrat" pitchFamily="2" charset="0"/>
              </a:rPr>
              <a:t>107078, г. Москва, </a:t>
            </a:r>
          </a:p>
          <a:p>
            <a:r>
              <a:rPr lang="ru-RU" sz="1000" dirty="0">
                <a:solidFill>
                  <a:schemeClr val="dk1"/>
                </a:solidFill>
                <a:latin typeface="Montserrat" pitchFamily="2" charset="0"/>
              </a:rPr>
              <a:t>ул. Новая Басманная, д. 9/2-4, стр. 6</a:t>
            </a:r>
          </a:p>
          <a:p>
            <a:endParaRPr lang="ru-RU" sz="500" dirty="0">
              <a:solidFill>
                <a:schemeClr val="dk1"/>
              </a:solidFill>
              <a:latin typeface="Montserrat" pitchFamily="2" charset="0"/>
            </a:endParaRPr>
          </a:p>
          <a:p>
            <a:r>
              <a:rPr lang="ru-RU" sz="1000" dirty="0">
                <a:solidFill>
                  <a:schemeClr val="dk1"/>
                </a:solidFill>
                <a:latin typeface="Montserrat" pitchFamily="2" charset="0"/>
              </a:rPr>
              <a:t>+7 (495) 663-11-33</a:t>
            </a:r>
          </a:p>
          <a:p>
            <a:endParaRPr lang="ru-RU" sz="500" dirty="0">
              <a:solidFill>
                <a:schemeClr val="dk1"/>
              </a:solidFill>
              <a:latin typeface="Montserrat" pitchFamily="2" charset="0"/>
            </a:endParaRPr>
          </a:p>
          <a:p>
            <a:r>
              <a:rPr lang="en-US" sz="1000" dirty="0" err="1">
                <a:solidFill>
                  <a:schemeClr val="dk1"/>
                </a:solidFill>
                <a:latin typeface="Montserrat" pitchFamily="2" charset="0"/>
              </a:rPr>
              <a:t>reception@beteltrans.ru</a:t>
            </a:r>
            <a:r>
              <a:rPr lang="en-US" sz="1000" dirty="0">
                <a:solidFill>
                  <a:schemeClr val="dk1"/>
                </a:solidFill>
                <a:latin typeface="Montserrat" pitchFamily="2" charset="0"/>
              </a:rPr>
              <a:t> </a:t>
            </a:r>
            <a:endParaRPr lang="ru-RU" sz="1000" dirty="0">
              <a:solidFill>
                <a:schemeClr val="dk1"/>
              </a:solidFill>
              <a:latin typeface="Montserrat" pitchFamily="2" charset="0"/>
            </a:endParaRPr>
          </a:p>
          <a:p>
            <a:endParaRPr lang="en-US" sz="200" dirty="0">
              <a:solidFill>
                <a:schemeClr val="dk1"/>
              </a:solidFill>
              <a:latin typeface="Montserrat" pitchFamily="2" charset="0"/>
            </a:endParaRPr>
          </a:p>
          <a:p>
            <a:r>
              <a:rPr lang="en-US" sz="1000" dirty="0" err="1">
                <a:solidFill>
                  <a:schemeClr val="dk1"/>
                </a:solidFill>
                <a:latin typeface="Montserrat" pitchFamily="2" charset="0"/>
              </a:rPr>
              <a:t>www.beteltrans.ru</a:t>
            </a:r>
            <a:r>
              <a:rPr lang="en-US" sz="1000" dirty="0">
                <a:solidFill>
                  <a:schemeClr val="dk1"/>
                </a:solidFill>
                <a:latin typeface="Montserrat" pitchFamily="2" charset="0"/>
              </a:rPr>
              <a:t>  </a:t>
            </a:r>
          </a:p>
          <a:p>
            <a:endParaRPr lang="en-US" sz="1000" dirty="0">
              <a:solidFill>
                <a:schemeClr val="dk1"/>
              </a:solidFill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8109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743353" y="4157633"/>
            <a:ext cx="9543330" cy="1884946"/>
            <a:chOff x="-1011551" y="3606800"/>
            <a:chExt cx="13660751" cy="2617246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27"/>
            <a:stretch>
              <a:fillRect/>
            </a:stretch>
          </p:blipFill>
          <p:spPr>
            <a:xfrm>
              <a:off x="8911848" y="3606800"/>
              <a:ext cx="3737352" cy="2617246"/>
            </a:xfrm>
            <a:prstGeom prst="chevron">
              <a:avLst>
                <a:gd name="adj" fmla="val 43691"/>
              </a:avLst>
            </a:prstGeom>
            <a:ln>
              <a:solidFill>
                <a:schemeClr val="accent1"/>
              </a:solidFill>
            </a:ln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194" t="8724"/>
            <a:stretch/>
          </p:blipFill>
          <p:spPr>
            <a:xfrm>
              <a:off x="5308600" y="3628133"/>
              <a:ext cx="4487719" cy="2561848"/>
            </a:xfrm>
            <a:prstGeom prst="chevron">
              <a:avLst>
                <a:gd name="adj" fmla="val 44051"/>
              </a:avLst>
            </a:prstGeom>
            <a:ln>
              <a:solidFill>
                <a:schemeClr val="accent1"/>
              </a:solidFill>
            </a:ln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46" r="31560"/>
            <a:stretch>
              <a:fillRect/>
            </a:stretch>
          </p:blipFill>
          <p:spPr>
            <a:xfrm>
              <a:off x="2324100" y="3670300"/>
              <a:ext cx="3822700" cy="2540000"/>
            </a:xfrm>
            <a:prstGeom prst="chevron">
              <a:avLst>
                <a:gd name="adj" fmla="val 46000"/>
              </a:avLst>
            </a:prstGeom>
            <a:ln>
              <a:solidFill>
                <a:schemeClr val="accent1"/>
              </a:solidFill>
            </a:ln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697" r="32297"/>
            <a:stretch>
              <a:fillRect/>
            </a:stretch>
          </p:blipFill>
          <p:spPr>
            <a:xfrm>
              <a:off x="-1011551" y="3680460"/>
              <a:ext cx="4232901" cy="2540000"/>
            </a:xfrm>
            <a:prstGeom prst="homePlate">
              <a:avLst/>
            </a:prstGeom>
            <a:ln>
              <a:solidFill>
                <a:schemeClr val="accent1"/>
              </a:solidFill>
            </a:ln>
          </p:spPr>
        </p:pic>
      </p:grpSp>
      <p:sp>
        <p:nvSpPr>
          <p:cNvPr id="22" name="Прямоугольник 21"/>
          <p:cNvSpPr/>
          <p:nvPr/>
        </p:nvSpPr>
        <p:spPr>
          <a:xfrm>
            <a:off x="1135361" y="2208835"/>
            <a:ext cx="4780775" cy="1528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0" lvl="1">
              <a:lnSpc>
                <a:spcPts val="1579"/>
              </a:lnSpc>
              <a:buClr>
                <a:srgbClr val="086A96"/>
              </a:buClr>
              <a:defRPr/>
            </a:pPr>
            <a:r>
              <a:rPr lang="ru-RU" sz="1403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РАЗРАБОТКА</a:t>
            </a:r>
            <a:r>
              <a:rPr lang="en-US" sz="1403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  <a:r>
              <a:rPr lang="ru-RU" sz="1228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1228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53201" lvl="1" indent="-250631">
              <a:lnSpc>
                <a:spcPts val="1579"/>
              </a:lnSpc>
              <a:buClr>
                <a:srgbClr val="086A96"/>
              </a:buClr>
              <a:buFont typeface="Arial" panose="020B0604020202020204" pitchFamily="34" charset="0"/>
              <a:buChar char="•"/>
              <a:defRPr/>
            </a:pPr>
            <a:r>
              <a:rPr lang="ru-RU" sz="1228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ТЕХНИЧЕСКИХ ТРЕБОВАНИЙ;</a:t>
            </a:r>
          </a:p>
          <a:p>
            <a:pPr marL="253201" lvl="1" indent="-250631">
              <a:lnSpc>
                <a:spcPts val="1579"/>
              </a:lnSpc>
              <a:buClr>
                <a:srgbClr val="086A96"/>
              </a:buClr>
              <a:buFont typeface="Arial" panose="020B0604020202020204" pitchFamily="34" charset="0"/>
              <a:buChar char="•"/>
              <a:defRPr/>
            </a:pPr>
            <a:r>
              <a:rPr lang="ru-RU" sz="1228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ЭСКИЗНОГО ПРОЕКТА; ТЕХНИЧЕСКОГО ПРОЕКТА; РАБОЧЕГО ПРОЕКТА С РАСЧЕТАМИ, КАК ИТОГ –ПОЛУЧЕНИЕ 3</a:t>
            </a:r>
            <a:r>
              <a:rPr lang="en-US" sz="1228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 </a:t>
            </a:r>
            <a:r>
              <a:rPr lang="ru-RU" sz="1228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МОДЕЛИ </a:t>
            </a:r>
            <a:r>
              <a:rPr lang="ru-RU" sz="1228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ИЗДЕЛИЙ </a:t>
            </a:r>
            <a:r>
              <a:rPr lang="ru-RU" sz="1228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 ВОЗМОЖНОСТЬЮ </a:t>
            </a:r>
            <a:r>
              <a:rPr lang="ru-RU" sz="1228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ДАЛЬНЕЙШЕГО ИСПОЛЬЗОВАНИЯ ПРИ ПРОЕКТИРОВАНИИ Ж.Д. ПУТИ. </a:t>
            </a:r>
            <a:endParaRPr lang="ru-RU" sz="1228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880677" y="3706238"/>
            <a:ext cx="3691004" cy="528350"/>
            <a:chOff x="3693861" y="3535086"/>
            <a:chExt cx="4208271" cy="602394"/>
          </a:xfrm>
        </p:grpSpPr>
        <p:sp>
          <p:nvSpPr>
            <p:cNvPr id="40" name="TextBox 39"/>
            <p:cNvSpPr txBox="1"/>
            <p:nvPr/>
          </p:nvSpPr>
          <p:spPr>
            <a:xfrm>
              <a:off x="4050219" y="3535086"/>
              <a:ext cx="3851913" cy="602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66"/>
                </a:lnSpc>
                <a:defRPr/>
              </a:pPr>
              <a:r>
                <a:rPr lang="ru-RU" sz="1403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РАСЧЕТЫ И </a:t>
              </a:r>
              <a:r>
                <a:rPr lang="ru-RU" sz="1403" b="1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МОДЕЛИРОВАНИЕ ЭЛЕМЕНТОВ ВСП</a:t>
              </a:r>
              <a:endParaRPr lang="ru-RU" sz="1403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6" name="Равнобедренный треугольник 25"/>
            <p:cNvSpPr/>
            <p:nvPr/>
          </p:nvSpPr>
          <p:spPr>
            <a:xfrm rot="5400000">
              <a:off x="3676659" y="3605138"/>
              <a:ext cx="249429" cy="215025"/>
            </a:xfrm>
            <a:prstGeom prst="triangl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5969840" y="2080421"/>
            <a:ext cx="4563280" cy="1227639"/>
            <a:chOff x="6806468" y="1365192"/>
            <a:chExt cx="5202790" cy="1399683"/>
          </a:xfrm>
        </p:grpSpPr>
        <p:sp>
          <p:nvSpPr>
            <p:cNvPr id="25" name="Равнобедренный треугольник 24"/>
            <p:cNvSpPr/>
            <p:nvPr/>
          </p:nvSpPr>
          <p:spPr>
            <a:xfrm rot="5400000">
              <a:off x="6789266" y="1382394"/>
              <a:ext cx="249429" cy="215025"/>
            </a:xfrm>
            <a:prstGeom prst="triangle">
              <a:avLst/>
            </a:prstGeom>
            <a:solidFill>
              <a:srgbClr val="2DA6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" name="Прямоугольник 65"/>
            <p:cNvSpPr/>
            <p:nvPr/>
          </p:nvSpPr>
          <p:spPr>
            <a:xfrm>
              <a:off x="7143950" y="1489905"/>
              <a:ext cx="4865308" cy="12749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570" lvl="1">
                <a:lnSpc>
                  <a:spcPts val="1579"/>
                </a:lnSpc>
                <a:buClr>
                  <a:srgbClr val="2DA6A9"/>
                </a:buClr>
                <a:defRPr/>
              </a:pPr>
              <a:r>
                <a:rPr lang="ru-RU" altLang="ru-RU" sz="1403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КОНТРОЛЬ</a:t>
              </a:r>
              <a:r>
                <a:rPr lang="en-US" altLang="ru-RU" sz="1403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altLang="ru-RU" sz="1403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И СОПРОВОЖДЕНИЕ</a:t>
              </a:r>
              <a:r>
                <a:rPr lang="en-US" altLang="ru-RU" sz="1403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:</a:t>
              </a:r>
            </a:p>
            <a:p>
              <a:pPr marL="100253" lvl="1" indent="-97683">
                <a:lnSpc>
                  <a:spcPts val="1579"/>
                </a:lnSpc>
                <a:buClr>
                  <a:srgbClr val="2DA6A9"/>
                </a:buClr>
                <a:buFont typeface="Arial" panose="020B0604020202020204" pitchFamily="34" charset="0"/>
                <a:buChar char="•"/>
                <a:defRPr/>
              </a:pPr>
              <a:r>
                <a:rPr lang="ru-RU" sz="1228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 ПРОЦЕССА ПРОИЗВОДСТВА;</a:t>
              </a:r>
            </a:p>
            <a:p>
              <a:pPr marL="100253" lvl="1" indent="-97683">
                <a:lnSpc>
                  <a:spcPts val="1579"/>
                </a:lnSpc>
                <a:buClr>
                  <a:srgbClr val="2DA6A9"/>
                </a:buClr>
                <a:buFont typeface="Arial" panose="020B0604020202020204" pitchFamily="34" charset="0"/>
                <a:buChar char="•"/>
                <a:defRPr/>
              </a:pPr>
              <a:r>
                <a:rPr lang="ru-RU" sz="1228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 ПРОЦЕССА ИСПЫТАНИЙ И СЕРТИФИКАЦИИ;</a:t>
              </a:r>
            </a:p>
            <a:p>
              <a:pPr marL="100253" lvl="1" indent="-97683">
                <a:lnSpc>
                  <a:spcPts val="1579"/>
                </a:lnSpc>
                <a:buClr>
                  <a:srgbClr val="2DA6A9"/>
                </a:buClr>
                <a:buFont typeface="Arial" panose="020B0604020202020204" pitchFamily="34" charset="0"/>
                <a:buChar char="•"/>
                <a:defRPr/>
              </a:pPr>
              <a:r>
                <a:rPr lang="ru-RU" sz="1228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 ЖИЗНЕННОГО ЦИКЛА ПРОДУКТА</a:t>
              </a:r>
              <a:endParaRPr lang="ru-RU" altLang="ru-RU" sz="1228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marL="100253" lvl="1" indent="-97683">
                <a:lnSpc>
                  <a:spcPts val="1579"/>
                </a:lnSpc>
                <a:buClr>
                  <a:srgbClr val="2DA6A9"/>
                </a:buClr>
                <a:buFont typeface="Arial" panose="020B0604020202020204" pitchFamily="34" charset="0"/>
                <a:buChar char="•"/>
                <a:defRPr/>
              </a:pPr>
              <a:endParaRPr lang="ru-RU" altLang="ru-RU" sz="1228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6"/>
          <a:srcRect t="-1" r="56178" b="2839"/>
          <a:stretch/>
        </p:blipFill>
        <p:spPr>
          <a:xfrm>
            <a:off x="9469264" y="594728"/>
            <a:ext cx="1224136" cy="180945"/>
          </a:xfrm>
          <a:prstGeom prst="rect">
            <a:avLst/>
          </a:prstGeom>
        </p:spPr>
      </p:pic>
      <p:sp>
        <p:nvSpPr>
          <p:cNvPr id="32" name="Прямоугольник 31"/>
          <p:cNvSpPr/>
          <p:nvPr/>
        </p:nvSpPr>
        <p:spPr>
          <a:xfrm>
            <a:off x="531985" y="1166453"/>
            <a:ext cx="9762834" cy="523188"/>
          </a:xfrm>
          <a:prstGeom prst="rect">
            <a:avLst/>
          </a:prstGeom>
        </p:spPr>
        <p:txBody>
          <a:bodyPr wrap="square" lIns="91408" tIns="45704" rIns="91408" bIns="45704"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solidFill>
                  <a:srgbClr val="C00000"/>
                </a:solidFill>
              </a:rPr>
              <a:t>«</a:t>
            </a:r>
            <a:r>
              <a:rPr lang="ru-RU" sz="2800" b="1" dirty="0">
                <a:solidFill>
                  <a:srgbClr val="C00000"/>
                </a:solidFill>
              </a:rPr>
              <a:t>ИНЖИНИРИНГОВЫЙ ЦЕНТР</a:t>
            </a:r>
            <a:r>
              <a:rPr lang="ru-RU" sz="2800" b="1" dirty="0" smtClean="0">
                <a:solidFill>
                  <a:srgbClr val="C00000"/>
                </a:solidFill>
              </a:rPr>
              <a:t>»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33" name="Равнобедренный треугольник 32"/>
          <p:cNvSpPr/>
          <p:nvPr/>
        </p:nvSpPr>
        <p:spPr>
          <a:xfrm rot="5400000">
            <a:off x="877975" y="2202744"/>
            <a:ext cx="218770" cy="188595"/>
          </a:xfrm>
          <a:prstGeom prst="triangle">
            <a:avLst/>
          </a:prstGeom>
          <a:solidFill>
            <a:srgbClr val="2DA6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4" name="Рисунок 33"/>
          <p:cNvPicPr/>
          <p:nvPr/>
        </p:nvPicPr>
        <p:blipFill rotWithShape="1">
          <a:blip r:embed="rId7" cstate="print"/>
          <a:srcRect l="34269" t="33671" r="14819" b="18926"/>
          <a:stretch/>
        </p:blipFill>
        <p:spPr bwMode="auto">
          <a:xfrm>
            <a:off x="1981671" y="6066568"/>
            <a:ext cx="2452267" cy="113836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" t="15430" b="39525"/>
          <a:stretch/>
        </p:blipFill>
        <p:spPr>
          <a:xfrm>
            <a:off x="4422054" y="6032679"/>
            <a:ext cx="1736381" cy="1276856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57" t="11013" r="21622" b="2946"/>
          <a:stretch/>
        </p:blipFill>
        <p:spPr>
          <a:xfrm>
            <a:off x="6155383" y="6039996"/>
            <a:ext cx="1831375" cy="1324438"/>
          </a:xfrm>
          <a:prstGeom prst="rect">
            <a:avLst/>
          </a:prstGeom>
        </p:spPr>
      </p:pic>
      <p:pic>
        <p:nvPicPr>
          <p:cNvPr id="37" name="Рисунок 36"/>
          <p:cNvPicPr/>
          <p:nvPr/>
        </p:nvPicPr>
        <p:blipFill rotWithShape="1">
          <a:blip r:embed="rId10"/>
          <a:srcRect l="17493" t="17306" r="17783" b="13762"/>
          <a:stretch/>
        </p:blipFill>
        <p:spPr bwMode="auto">
          <a:xfrm>
            <a:off x="7891764" y="6043126"/>
            <a:ext cx="1547728" cy="1318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88" t="11991" r="22918" b="6959"/>
          <a:stretch/>
        </p:blipFill>
        <p:spPr>
          <a:xfrm>
            <a:off x="743353" y="6057943"/>
            <a:ext cx="1251117" cy="1161883"/>
          </a:xfrm>
          <a:prstGeom prst="rect">
            <a:avLst/>
          </a:prstGeom>
        </p:spPr>
      </p:pic>
      <p:sp>
        <p:nvSpPr>
          <p:cNvPr id="38" name="Прямоугольник 37"/>
          <p:cNvSpPr/>
          <p:nvPr/>
        </p:nvSpPr>
        <p:spPr>
          <a:xfrm>
            <a:off x="9883205" y="7011699"/>
            <a:ext cx="312842" cy="369300"/>
          </a:xfrm>
          <a:prstGeom prst="rect">
            <a:avLst/>
          </a:prstGeom>
        </p:spPr>
        <p:txBody>
          <a:bodyPr wrap="none" lIns="91408" tIns="45704" rIns="91408" bIns="45704">
            <a:spAutoFit/>
          </a:bodyPr>
          <a:lstStyle/>
          <a:p>
            <a:r>
              <a:rPr lang="ru-RU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rPr>
              <a:t>2</a:t>
            </a:r>
            <a:endParaRPr lang="ru-RU" dirty="0">
              <a:solidFill>
                <a:schemeClr val="bg1">
                  <a:lumMod val="50000"/>
                  <a:lumOff val="50000"/>
                </a:schemeClr>
              </a:solidFill>
              <a:latin typeface="Open Sans Light" charset="0"/>
              <a:ea typeface="Open Sans Light" charset="0"/>
              <a:cs typeface="Open Sans Light" charset="0"/>
            </a:endParaRPr>
          </a:p>
        </p:txBody>
      </p:sp>
      <p:cxnSp>
        <p:nvCxnSpPr>
          <p:cNvPr id="41" name="Прямая соединительная линия 40"/>
          <p:cNvCxnSpPr/>
          <p:nvPr/>
        </p:nvCxnSpPr>
        <p:spPr bwMode="auto">
          <a:xfrm>
            <a:off x="0" y="785188"/>
            <a:ext cx="10693399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285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9883205" y="7011699"/>
            <a:ext cx="312842" cy="369300"/>
          </a:xfrm>
          <a:prstGeom prst="rect">
            <a:avLst/>
          </a:prstGeom>
        </p:spPr>
        <p:txBody>
          <a:bodyPr wrap="none" lIns="91408" tIns="45704" rIns="91408" bIns="45704">
            <a:spAutoFit/>
          </a:bodyPr>
          <a:lstStyle/>
          <a:p>
            <a:fld id="{528CE94E-D5CF-4BCA-9478-CBB75F345933}" type="slidenum">
              <a:rPr lang="ru-RU" smtClean="0">
                <a:solidFill>
                  <a:schemeClr val="bg1">
                    <a:lumMod val="50000"/>
                    <a:lumOff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rPr>
              <a:pPr/>
              <a:t>3</a:t>
            </a:fld>
            <a:endParaRPr lang="ru-RU" dirty="0">
              <a:solidFill>
                <a:schemeClr val="bg1">
                  <a:lumMod val="50000"/>
                  <a:lumOff val="50000"/>
                </a:schemeClr>
              </a:solidFill>
              <a:latin typeface="Open Sans Light" charset="0"/>
              <a:ea typeface="Open Sans Light" charset="0"/>
              <a:cs typeface="Open Sans Light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90116" y="380212"/>
            <a:ext cx="7875631" cy="369300"/>
          </a:xfrm>
          <a:prstGeom prst="rect">
            <a:avLst/>
          </a:prstGeom>
        </p:spPr>
        <p:txBody>
          <a:bodyPr wrap="square" lIns="91408" tIns="45704" rIns="91408" bIns="45704">
            <a:spAutoFit/>
          </a:bodyPr>
          <a:lstStyle/>
          <a:p>
            <a:r>
              <a:rPr lang="ru-RU" b="1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Open Sans Extrabold" charset="0"/>
                <a:ea typeface="Open Sans Extrabold" charset="0"/>
                <a:cs typeface="Open Sans Extrabold" charset="0"/>
              </a:rPr>
              <a:t>ПРЕДЛОЖЕНИЕ ПО ШУМО И ВИБРОЗАЩИТЕ</a:t>
            </a:r>
            <a:endParaRPr lang="ru-RU" b="1" dirty="0">
              <a:solidFill>
                <a:schemeClr val="bg1">
                  <a:lumMod val="50000"/>
                  <a:lumOff val="50000"/>
                </a:schemeClr>
              </a:solidFill>
              <a:latin typeface="Open Sans Extrabold" charset="0"/>
              <a:ea typeface="Open Sans Extrabold" charset="0"/>
              <a:cs typeface="Open Sans Extrabold" charset="0"/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E0E3EC"/>
              </a:clrFrom>
              <a:clrTo>
                <a:srgbClr val="E0E3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24" t="41058" r="1675" b="37831"/>
          <a:stretch/>
        </p:blipFill>
        <p:spPr>
          <a:xfrm>
            <a:off x="5056823" y="3049256"/>
            <a:ext cx="4978904" cy="1303797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32" t="27033" r="35859" b="10821"/>
          <a:stretch/>
        </p:blipFill>
        <p:spPr>
          <a:xfrm>
            <a:off x="4554612" y="2835360"/>
            <a:ext cx="1841548" cy="1512700"/>
          </a:xfrm>
          <a:prstGeom prst="rect">
            <a:avLst/>
          </a:prstGeom>
        </p:spPr>
      </p:pic>
      <p:sp>
        <p:nvSpPr>
          <p:cNvPr id="32" name="Прямоугольник 4"/>
          <p:cNvSpPr>
            <a:spLocks noChangeArrowheads="1"/>
          </p:cNvSpPr>
          <p:nvPr/>
        </p:nvSpPr>
        <p:spPr bwMode="auto">
          <a:xfrm>
            <a:off x="162124" y="990899"/>
            <a:ext cx="10297144" cy="1178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ru-RU" sz="1764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	Компания АО «БЭТ» активно проводит работу в части исследований и разработки железобетонных оснований с применением системы </a:t>
            </a:r>
            <a:r>
              <a:rPr lang="ru-RU" sz="1764" dirty="0" err="1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подшпальных</a:t>
            </a:r>
            <a:r>
              <a:rPr lang="ru-RU" sz="1764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прокладок. Нашими специалистами была </a:t>
            </a:r>
            <a:r>
              <a:rPr lang="ru-RU" sz="1764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разработаны </a:t>
            </a:r>
            <a:r>
              <a:rPr lang="ru-RU" sz="1764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конструкции и технология изготовления шпал и железобетонных брусьев для стрелочных переводов с применением </a:t>
            </a:r>
            <a:r>
              <a:rPr lang="ru-RU" sz="1764" dirty="0" err="1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подшпальных</a:t>
            </a:r>
            <a:r>
              <a:rPr lang="ru-RU" sz="1764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прокладок.</a:t>
            </a:r>
            <a:endParaRPr lang="en-US" sz="1764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61087" t="26003" r="9501" b="23387"/>
          <a:stretch/>
        </p:blipFill>
        <p:spPr>
          <a:xfrm>
            <a:off x="90116" y="4635441"/>
            <a:ext cx="5428007" cy="2626989"/>
          </a:xfrm>
          <a:prstGeom prst="rect">
            <a:avLst/>
          </a:prstGeom>
        </p:spPr>
      </p:pic>
      <p:sp>
        <p:nvSpPr>
          <p:cNvPr id="34" name="Прямоугольник 33"/>
          <p:cNvSpPr/>
          <p:nvPr/>
        </p:nvSpPr>
        <p:spPr>
          <a:xfrm>
            <a:off x="4090870" y="6861636"/>
            <a:ext cx="1555478" cy="48138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Овал 2"/>
          <p:cNvSpPr/>
          <p:nvPr/>
        </p:nvSpPr>
        <p:spPr>
          <a:xfrm>
            <a:off x="4244403" y="2156931"/>
            <a:ext cx="5888638" cy="2988726"/>
          </a:xfrm>
          <a:prstGeom prst="ellipse">
            <a:avLst/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>
            <a:extLst>
              <a:ext uri="{FF2B5EF4-FFF2-40B4-BE49-F238E27FC236}">
                <a16:creationId xmlns="" xmlns:a16="http://schemas.microsoft.com/office/drawing/2014/main" id="{F98B0C1D-C6A2-483B-BCD6-18EEDF84BA2E}"/>
              </a:ext>
            </a:extLst>
          </p:cNvPr>
          <p:cNvSpPr/>
          <p:nvPr/>
        </p:nvSpPr>
        <p:spPr>
          <a:xfrm>
            <a:off x="162124" y="2723540"/>
            <a:ext cx="412888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u="sng" dirty="0" smtClean="0">
                <a:solidFill>
                  <a:schemeClr val="bg1"/>
                </a:solidFill>
              </a:rPr>
              <a:t>ПРЕИМУЩЕСТВА</a:t>
            </a:r>
            <a:r>
              <a:rPr lang="en-US" sz="1600" b="1" u="sng" dirty="0" smtClean="0">
                <a:solidFill>
                  <a:schemeClr val="bg1"/>
                </a:solidFill>
              </a:rPr>
              <a:t>:</a:t>
            </a:r>
          </a:p>
          <a:p>
            <a:pPr algn="just"/>
            <a:endParaRPr lang="ru-RU" sz="1600" b="1" u="sng" dirty="0" smtClean="0">
              <a:solidFill>
                <a:schemeClr val="bg1"/>
              </a:solidFill>
            </a:endParaRPr>
          </a:p>
          <a:p>
            <a:pPr algn="just"/>
            <a:r>
              <a:rPr lang="ru-RU" sz="1600" b="1" i="1" dirty="0" smtClean="0">
                <a:solidFill>
                  <a:schemeClr val="bg1"/>
                </a:solidFill>
              </a:rPr>
              <a:t>УВЕЛИЧЕНИЕ ПЛОЩАДИ КОНТАКТА ШПАЛЫ С БАЛЛАСТОМ</a:t>
            </a:r>
          </a:p>
          <a:p>
            <a:pPr algn="just"/>
            <a:endParaRPr lang="ru-RU" sz="1600" b="1" i="1" dirty="0">
              <a:solidFill>
                <a:schemeClr val="bg1"/>
              </a:solidFill>
            </a:endParaRPr>
          </a:p>
          <a:p>
            <a:pPr algn="just"/>
            <a:r>
              <a:rPr lang="ru-RU" sz="1600" b="1" i="1" dirty="0" smtClean="0">
                <a:solidFill>
                  <a:schemeClr val="bg1"/>
                </a:solidFill>
              </a:rPr>
              <a:t>СНИЖЕНИЕ ДИНАМИЧЕСКОГО ВОЗДЕЙСТВИЯ В БАЛЛАСТНОМ СЛОЕ </a:t>
            </a:r>
          </a:p>
        </p:txBody>
      </p:sp>
      <p:sp>
        <p:nvSpPr>
          <p:cNvPr id="5" name="Стрелка влево 4"/>
          <p:cNvSpPr/>
          <p:nvPr/>
        </p:nvSpPr>
        <p:spPr>
          <a:xfrm rot="17618484">
            <a:off x="4338985" y="5115388"/>
            <a:ext cx="1169692" cy="455462"/>
          </a:xfrm>
          <a:prstGeom prst="leftArrow">
            <a:avLst/>
          </a:prstGeom>
          <a:ln>
            <a:solidFill>
              <a:srgbClr val="C0E399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540447" y="5252259"/>
            <a:ext cx="48061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i="1" dirty="0" smtClean="0">
                <a:solidFill>
                  <a:schemeClr val="bg1"/>
                </a:solidFill>
              </a:rPr>
              <a:t>СНИЖЕНИЕ ШУМО И ВИБРО ВОЗДЕЙСТВИЙ ОТ ПОДВИЖНОГО СОСТАВА</a:t>
            </a:r>
          </a:p>
          <a:p>
            <a:pPr algn="just"/>
            <a:endParaRPr lang="ru-RU" sz="1600" b="1" i="1" dirty="0" smtClean="0">
              <a:solidFill>
                <a:schemeClr val="bg1"/>
              </a:solidFill>
            </a:endParaRPr>
          </a:p>
          <a:p>
            <a:pPr algn="just"/>
            <a:r>
              <a:rPr lang="ru-RU" sz="1600" b="1" i="1" dirty="0" smtClean="0">
                <a:solidFill>
                  <a:schemeClr val="bg1"/>
                </a:solidFill>
              </a:rPr>
              <a:t>УВЕЛИЧЕНИЕ РЕСУРСА И СРОКА СЛУЖБЫ</a:t>
            </a:r>
            <a:r>
              <a:rPr lang="en-US" sz="1600" b="1" i="1" dirty="0" smtClean="0">
                <a:solidFill>
                  <a:schemeClr val="bg1"/>
                </a:solidFill>
              </a:rPr>
              <a:t> </a:t>
            </a:r>
            <a:r>
              <a:rPr lang="ru-RU" sz="1600" b="1" i="1" dirty="0" smtClean="0">
                <a:solidFill>
                  <a:schemeClr val="bg1"/>
                </a:solidFill>
              </a:rPr>
              <a:t>ЖЕЛЕЗНОДОРОЖНОГО ПУТИ (БАЛЛАСТ, РЕЛЬСЫ, СКРЕПЛЕНИЯ, ШПАЛА)</a:t>
            </a:r>
            <a:endParaRPr lang="ru-RU" sz="1600" b="1" i="1" dirty="0">
              <a:solidFill>
                <a:schemeClr val="bg1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7"/>
          <a:srcRect t="-1" r="56178" b="2839"/>
          <a:stretch/>
        </p:blipFill>
        <p:spPr>
          <a:xfrm>
            <a:off x="9469264" y="594728"/>
            <a:ext cx="1224136" cy="180945"/>
          </a:xfrm>
          <a:prstGeom prst="rect">
            <a:avLst/>
          </a:prstGeom>
        </p:spPr>
      </p:pic>
      <p:cxnSp>
        <p:nvCxnSpPr>
          <p:cNvPr id="16" name="Прямая соединительная линия 15"/>
          <p:cNvCxnSpPr/>
          <p:nvPr/>
        </p:nvCxnSpPr>
        <p:spPr bwMode="auto">
          <a:xfrm>
            <a:off x="0" y="785188"/>
            <a:ext cx="10693399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8" name="Рисунок 17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335" y="3275410"/>
            <a:ext cx="393075" cy="31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69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3369078" y="2286575"/>
            <a:ext cx="70774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ПОДШПАЛЬНАЯ ПРОКЛАДКА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(С ИНТЕГРИРУЕМЫМ МОНТАЖНЫМ СЛОЕМ) </a:t>
            </a:r>
          </a:p>
        </p:txBody>
      </p:sp>
      <p:pic>
        <p:nvPicPr>
          <p:cNvPr id="6" name="Рисунок 5"/>
          <p:cNvPicPr/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91" t="33589" r="26495" b="29256"/>
          <a:stretch/>
        </p:blipFill>
        <p:spPr bwMode="auto">
          <a:xfrm>
            <a:off x="218537" y="1548383"/>
            <a:ext cx="3906540" cy="14544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585044" y="5863795"/>
            <a:ext cx="66738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ПОДШПАЛЬНАЯ ПРОКЛАДКА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(С ЛИТЫМ МОНТАЖНЫМ СЛОЕМ)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299780" y="4249013"/>
            <a:ext cx="70774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ПОДШПАЛЬНАЯ ПРОКЛАДКА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(С ПРИКЛЕЕНЫМ МОНТАЖНЫМ СЛОЕМ)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3369" y="3002869"/>
            <a:ext cx="3733172" cy="2433792"/>
          </a:xfrm>
          <a:prstGeom prst="rect">
            <a:avLst/>
          </a:prstGeom>
        </p:spPr>
      </p:pic>
      <p:pic>
        <p:nvPicPr>
          <p:cNvPr id="12" name="Picture 5" descr="C:\Users\Luba\Desktop\ПШП през\WhatsApp Image 2023-03-12 at 08.58.33 (2).jpeg"/>
          <p:cNvPicPr>
            <a:picLocks noChangeAspect="1" noChangeArrowheads="1"/>
          </p:cNvPicPr>
          <p:nvPr/>
        </p:nvPicPr>
        <p:blipFill>
          <a:blip r:embed="rId6">
            <a:grayscl/>
            <a:lum contrast="20000"/>
          </a:blip>
          <a:srcRect t="40179" r="17241" b="33618"/>
          <a:stretch>
            <a:fillRect/>
          </a:stretch>
        </p:blipFill>
        <p:spPr bwMode="auto">
          <a:xfrm>
            <a:off x="2655030" y="3343541"/>
            <a:ext cx="1289500" cy="129169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contourClr>
              <a:srgbClr val="333333"/>
            </a:contourClr>
          </a:sp3d>
        </p:spPr>
      </p:pic>
      <p:pic>
        <p:nvPicPr>
          <p:cNvPr id="13" name="Picture 2" descr="C:\Users\Luba\Desktop\ПШП през\WhatsApp Image 2023-03-12 at 08.58.33 (1).jpeg"/>
          <p:cNvPicPr>
            <a:picLocks noChangeAspect="1" noChangeArrowheads="1"/>
          </p:cNvPicPr>
          <p:nvPr/>
        </p:nvPicPr>
        <p:blipFill>
          <a:blip r:embed="rId7">
            <a:grayscl/>
            <a:lum contrast="20000"/>
          </a:blip>
          <a:srcRect l="3231" t="32008" r="9534" b="30164"/>
          <a:stretch>
            <a:fillRect/>
          </a:stretch>
        </p:blipFill>
        <p:spPr bwMode="auto">
          <a:xfrm>
            <a:off x="2663136" y="1698922"/>
            <a:ext cx="1461941" cy="140779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" name="Picture 4" descr="C:\Users\Luba\Desktop\ПШП през\WhatsApp Image 2023-03-12 at 12.33.09.jpeg"/>
          <p:cNvPicPr>
            <a:picLocks noChangeAspect="1" noChangeArrowheads="1"/>
          </p:cNvPicPr>
          <p:nvPr/>
        </p:nvPicPr>
        <p:blipFill>
          <a:blip r:embed="rId8">
            <a:grayscl/>
            <a:lum contrast="20000"/>
          </a:blip>
          <a:srcRect l="6813" t="48090" r="36159" b="-2663"/>
          <a:stretch>
            <a:fillRect/>
          </a:stretch>
        </p:blipFill>
        <p:spPr bwMode="auto">
          <a:xfrm>
            <a:off x="1452706" y="4081621"/>
            <a:ext cx="1279582" cy="127958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26" t="5664" r="75878" b="58698"/>
          <a:stretch/>
        </p:blipFill>
        <p:spPr>
          <a:xfrm>
            <a:off x="135380" y="5022613"/>
            <a:ext cx="2448273" cy="230425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292" y="5666320"/>
            <a:ext cx="1482121" cy="152247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2"/>
          <a:srcRect t="-1" r="56178" b="2839"/>
          <a:stretch/>
        </p:blipFill>
        <p:spPr>
          <a:xfrm>
            <a:off x="9469264" y="594728"/>
            <a:ext cx="1224136" cy="180945"/>
          </a:xfrm>
          <a:prstGeom prst="rect">
            <a:avLst/>
          </a:prstGeom>
        </p:spPr>
      </p:pic>
      <p:cxnSp>
        <p:nvCxnSpPr>
          <p:cNvPr id="18" name="Прямая соединительная линия 17"/>
          <p:cNvCxnSpPr/>
          <p:nvPr/>
        </p:nvCxnSpPr>
        <p:spPr bwMode="auto">
          <a:xfrm>
            <a:off x="0" y="785188"/>
            <a:ext cx="10693399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87106" y="325348"/>
            <a:ext cx="44508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Open Sans Extrabold" charset="0"/>
                <a:ea typeface="Open Sans Extrabold" charset="0"/>
                <a:cs typeface="Open Sans Extrabold" charset="0"/>
              </a:rPr>
              <a:t>ВИДЫ </a:t>
            </a:r>
            <a:r>
              <a:rPr lang="ru-RU" b="1" dirty="0">
                <a:solidFill>
                  <a:schemeClr val="bg1">
                    <a:lumMod val="50000"/>
                    <a:lumOff val="50000"/>
                  </a:schemeClr>
                </a:solidFill>
                <a:latin typeface="Open Sans Extrabold" charset="0"/>
                <a:ea typeface="Open Sans Extrabold" charset="0"/>
                <a:cs typeface="Open Sans Extrabold" charset="0"/>
              </a:rPr>
              <a:t>ПОДШПАЛЬНЫХ </a:t>
            </a:r>
            <a:r>
              <a:rPr lang="ru-RU" b="1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Open Sans Extrabold" charset="0"/>
                <a:ea typeface="Open Sans Extrabold" charset="0"/>
                <a:cs typeface="Open Sans Extrabold" charset="0"/>
              </a:rPr>
              <a:t>ПРОКЛАДОК</a:t>
            </a:r>
            <a:endParaRPr lang="ru-RU" b="1" dirty="0">
              <a:solidFill>
                <a:schemeClr val="bg1">
                  <a:lumMod val="50000"/>
                  <a:lumOff val="50000"/>
                </a:schemeClr>
              </a:solidFill>
              <a:latin typeface="Open Sans Extrabold" charset="0"/>
              <a:ea typeface="Open Sans Extrabold" charset="0"/>
              <a:cs typeface="Open Sans Extrabold" charset="0"/>
            </a:endParaRPr>
          </a:p>
          <a:p>
            <a:endParaRPr lang="ru-RU" b="1" dirty="0">
              <a:solidFill>
                <a:schemeClr val="bg1">
                  <a:lumMod val="50000"/>
                  <a:lumOff val="50000"/>
                </a:schemeClr>
              </a:solidFill>
              <a:latin typeface="Open Sans Extrabold" charset="0"/>
              <a:ea typeface="Open Sans Extrabold" charset="0"/>
              <a:cs typeface="Open Sans Extrabold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9883205" y="7011699"/>
            <a:ext cx="312842" cy="369300"/>
          </a:xfrm>
          <a:prstGeom prst="rect">
            <a:avLst/>
          </a:prstGeom>
        </p:spPr>
        <p:txBody>
          <a:bodyPr wrap="none" lIns="91408" tIns="45704" rIns="91408" bIns="45704">
            <a:spAutoFit/>
          </a:bodyPr>
          <a:lstStyle/>
          <a:p>
            <a:r>
              <a:rPr lang="ru-RU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rPr>
              <a:t>4</a:t>
            </a:r>
            <a:endParaRPr lang="ru-RU" dirty="0">
              <a:solidFill>
                <a:schemeClr val="bg1">
                  <a:lumMod val="50000"/>
                  <a:lumOff val="50000"/>
                </a:schemeClr>
              </a:solidFill>
              <a:latin typeface="Open Sans Light" charset="0"/>
              <a:ea typeface="Open Sans Light" charset="0"/>
              <a:cs typeface="Open Sans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5160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723019" y="5898737"/>
            <a:ext cx="9358313" cy="8572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 smtClean="0">
                <a:solidFill>
                  <a:schemeClr val="bg1"/>
                </a:solidFill>
              </a:rPr>
              <a:t>АВТОМАТИЧЕСКИЕ УСТАНОВКИ ПО РАСКЛАДКЕ И ПРИГРУЗУ ПШП </a:t>
            </a:r>
            <a:r>
              <a:rPr lang="ru-RU" b="1" dirty="0">
                <a:solidFill>
                  <a:schemeClr val="bg1"/>
                </a:solidFill>
              </a:rPr>
              <a:t>(РАЗРАБОТКИ АО «БЭТ»)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82" y="2080404"/>
            <a:ext cx="4871094" cy="33186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t="-1" r="56178" b="2839"/>
          <a:stretch/>
        </p:blipFill>
        <p:spPr>
          <a:xfrm>
            <a:off x="9469264" y="594728"/>
            <a:ext cx="1224136" cy="180945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 bwMode="auto">
          <a:xfrm>
            <a:off x="0" y="785188"/>
            <a:ext cx="10693399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8" name="Picture 2" descr="C:\Users\Luba\Desktop\ПШП през\WhatsApp Image 2023-03-12 at 08.59.27.jpe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D1D1D3"/>
              </a:clrFrom>
              <a:clrTo>
                <a:srgbClr val="D1D1D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676" y="2080403"/>
            <a:ext cx="5080426" cy="3318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8510964" y="4093454"/>
            <a:ext cx="1712788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i="1" dirty="0">
                <a:solidFill>
                  <a:schemeClr val="bg1"/>
                </a:solidFill>
                <a:latin typeface="Times New Roman" panose="02020603050405020304" pitchFamily="18" charset="0"/>
                <a:cs typeface="+mn-cs"/>
              </a:rPr>
              <a:t>Подошва шпал в </a:t>
            </a:r>
            <a:r>
              <a:rPr lang="ru-RU" sz="1600" i="1" dirty="0" err="1">
                <a:solidFill>
                  <a:schemeClr val="bg1"/>
                </a:solidFill>
                <a:latin typeface="Times New Roman" panose="02020603050405020304" pitchFamily="18" charset="0"/>
                <a:cs typeface="+mn-cs"/>
              </a:rPr>
              <a:t>металлоформе</a:t>
            </a:r>
            <a:endParaRPr lang="ru-RU" sz="1600" i="1" dirty="0">
              <a:solidFill>
                <a:schemeClr val="bg1"/>
              </a:solidFill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436425" y="1543550"/>
            <a:ext cx="1787327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i="1" dirty="0">
                <a:solidFill>
                  <a:schemeClr val="bg1"/>
                </a:solidFill>
                <a:latin typeface="Times New Roman" panose="02020603050405020304" pitchFamily="18" charset="0"/>
                <a:cs typeface="+mn-cs"/>
              </a:rPr>
              <a:t>Рама с вакуумной системой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139360" y="2075086"/>
            <a:ext cx="2448272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i="1" dirty="0" err="1">
                <a:solidFill>
                  <a:schemeClr val="bg1"/>
                </a:solidFill>
                <a:latin typeface="Times New Roman" panose="02020603050405020304" pitchFamily="18" charset="0"/>
                <a:cs typeface="+mn-cs"/>
              </a:rPr>
              <a:t>Штабелировщик</a:t>
            </a:r>
            <a:r>
              <a:rPr lang="ru-RU" sz="1600" i="1" dirty="0">
                <a:solidFill>
                  <a:schemeClr val="bg1"/>
                </a:solidFill>
                <a:latin typeface="Times New Roman" panose="02020603050405020304" pitchFamily="18" charset="0"/>
                <a:cs typeface="+mn-cs"/>
              </a:rPr>
              <a:t> ПШП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90116" y="380212"/>
            <a:ext cx="7875631" cy="369300"/>
          </a:xfrm>
          <a:prstGeom prst="rect">
            <a:avLst/>
          </a:prstGeom>
        </p:spPr>
        <p:txBody>
          <a:bodyPr wrap="square" lIns="91408" tIns="45704" rIns="91408" bIns="45704">
            <a:spAutoFit/>
          </a:bodyPr>
          <a:lstStyle/>
          <a:p>
            <a:r>
              <a:rPr lang="ru-RU" altLang="ru-RU" b="1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Open Sans Extrabold" charset="0"/>
                <a:ea typeface="Open Sans Extrabold" charset="0"/>
                <a:cs typeface="Open Sans Extrabold" charset="0"/>
              </a:rPr>
              <a:t>АВТОМАТИЗИРОВАННОЕ </a:t>
            </a:r>
            <a:r>
              <a:rPr lang="ru-RU" altLang="ru-RU" b="1" dirty="0">
                <a:solidFill>
                  <a:schemeClr val="bg1">
                    <a:lumMod val="50000"/>
                    <a:lumOff val="50000"/>
                  </a:schemeClr>
                </a:solidFill>
                <a:latin typeface="Open Sans Extrabold" charset="0"/>
                <a:ea typeface="Open Sans Extrabold" charset="0"/>
                <a:cs typeface="Open Sans Extrabold" charset="0"/>
              </a:rPr>
              <a:t>ПРОИЗВОДСТВО ШПАЛ С </a:t>
            </a:r>
            <a:r>
              <a:rPr lang="ru-RU" altLang="ru-RU" b="1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Open Sans Extrabold" charset="0"/>
                <a:ea typeface="Open Sans Extrabold" charset="0"/>
                <a:cs typeface="Open Sans Extrabold" charset="0"/>
              </a:rPr>
              <a:t>ПШП</a:t>
            </a:r>
            <a:endParaRPr lang="ru-RU" altLang="ru-RU" b="1" dirty="0">
              <a:solidFill>
                <a:schemeClr val="bg1">
                  <a:lumMod val="50000"/>
                  <a:lumOff val="50000"/>
                </a:schemeClr>
              </a:solidFill>
              <a:latin typeface="Open Sans Extrabold" charset="0"/>
              <a:ea typeface="Open Sans Extrabold" charset="0"/>
              <a:cs typeface="Open Sans Extrabold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9883205" y="7011699"/>
            <a:ext cx="312842" cy="369300"/>
          </a:xfrm>
          <a:prstGeom prst="rect">
            <a:avLst/>
          </a:prstGeom>
        </p:spPr>
        <p:txBody>
          <a:bodyPr wrap="none" lIns="91408" tIns="45704" rIns="91408" bIns="45704">
            <a:spAutoFit/>
          </a:bodyPr>
          <a:lstStyle/>
          <a:p>
            <a:r>
              <a:rPr lang="ru-RU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rPr>
              <a:t>5</a:t>
            </a:r>
            <a:endParaRPr lang="ru-RU" dirty="0">
              <a:solidFill>
                <a:schemeClr val="bg1">
                  <a:lumMod val="50000"/>
                  <a:lumOff val="50000"/>
                </a:schemeClr>
              </a:solidFill>
              <a:latin typeface="Open Sans Light" charset="0"/>
              <a:ea typeface="Open Sans Light" charset="0"/>
              <a:cs typeface="Open Sans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5459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574" y="1430925"/>
            <a:ext cx="1863378" cy="2210446"/>
          </a:xfrm>
          <a:prstGeom prst="rect">
            <a:avLst/>
          </a:prstGeom>
        </p:spPr>
      </p:pic>
      <p:pic>
        <p:nvPicPr>
          <p:cNvPr id="16" name="Picture 2" descr="C:\Users\Luba\Downloads\WhatsApp Image 2023-03-12 at 12.13.21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511" y="3394658"/>
            <a:ext cx="5633061" cy="3449582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20" name="Picture 3" descr="C:\Users\Luba\Downloads\WhatsApp Image 2023-03-12 at 12.11.36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8677" y="3417396"/>
            <a:ext cx="4036357" cy="3426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" t="26375"/>
          <a:stretch/>
        </p:blipFill>
        <p:spPr>
          <a:xfrm>
            <a:off x="424217" y="1408078"/>
            <a:ext cx="5653649" cy="200931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20"/>
          <a:stretch/>
        </p:blipFill>
        <p:spPr>
          <a:xfrm>
            <a:off x="6077866" y="1426367"/>
            <a:ext cx="2197708" cy="199103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/>
          <a:srcRect t="-1" r="56178" b="2839"/>
          <a:stretch/>
        </p:blipFill>
        <p:spPr>
          <a:xfrm>
            <a:off x="9462963" y="594728"/>
            <a:ext cx="1224136" cy="180945"/>
          </a:xfrm>
          <a:prstGeom prst="rect">
            <a:avLst/>
          </a:prstGeom>
        </p:spPr>
      </p:pic>
      <p:cxnSp>
        <p:nvCxnSpPr>
          <p:cNvPr id="15" name="Прямая соединительная линия 14"/>
          <p:cNvCxnSpPr/>
          <p:nvPr/>
        </p:nvCxnSpPr>
        <p:spPr bwMode="auto">
          <a:xfrm>
            <a:off x="-6301" y="785188"/>
            <a:ext cx="10693399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90116" y="380212"/>
            <a:ext cx="7875631" cy="646298"/>
          </a:xfrm>
          <a:prstGeom prst="rect">
            <a:avLst/>
          </a:prstGeom>
        </p:spPr>
        <p:txBody>
          <a:bodyPr wrap="square" lIns="91408" tIns="45704" rIns="91408" bIns="45704">
            <a:spAutoFit/>
          </a:bodyPr>
          <a:lstStyle/>
          <a:p>
            <a:r>
              <a:rPr lang="ru-RU" b="1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Open Sans Extrabold" charset="0"/>
                <a:ea typeface="Open Sans Extrabold" charset="0"/>
                <a:cs typeface="Open Sans Extrabold" charset="0"/>
              </a:rPr>
              <a:t>ПРИМЕР </a:t>
            </a:r>
            <a:r>
              <a:rPr lang="ru-RU" b="1" dirty="0">
                <a:solidFill>
                  <a:schemeClr val="bg1">
                    <a:lumMod val="50000"/>
                    <a:lumOff val="50000"/>
                  </a:schemeClr>
                </a:solidFill>
                <a:latin typeface="Open Sans Extrabold" charset="0"/>
                <a:ea typeface="Open Sans Extrabold" charset="0"/>
                <a:cs typeface="Open Sans Extrabold" charset="0"/>
              </a:rPr>
              <a:t>ЖЕЛЕЗОБЕТОННОГО ОСНОВАНИЯ С ПШП</a:t>
            </a:r>
          </a:p>
          <a:p>
            <a:endParaRPr lang="ru-RU" altLang="ru-RU" b="1" dirty="0">
              <a:solidFill>
                <a:schemeClr val="bg1">
                  <a:lumMod val="50000"/>
                  <a:lumOff val="50000"/>
                </a:schemeClr>
              </a:solidFill>
              <a:latin typeface="Open Sans Extrabold" charset="0"/>
              <a:ea typeface="Open Sans Extrabold" charset="0"/>
              <a:cs typeface="Open Sans Extrabold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9883205" y="7011699"/>
            <a:ext cx="312842" cy="369300"/>
          </a:xfrm>
          <a:prstGeom prst="rect">
            <a:avLst/>
          </a:prstGeom>
        </p:spPr>
        <p:txBody>
          <a:bodyPr wrap="none" lIns="91408" tIns="45704" rIns="91408" bIns="45704">
            <a:spAutoFit/>
          </a:bodyPr>
          <a:lstStyle/>
          <a:p>
            <a:r>
              <a:rPr lang="ru-RU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rPr>
              <a:t>6</a:t>
            </a:r>
            <a:endParaRPr lang="ru-RU" dirty="0">
              <a:solidFill>
                <a:schemeClr val="bg1">
                  <a:lumMod val="50000"/>
                  <a:lumOff val="50000"/>
                </a:schemeClr>
              </a:solidFill>
              <a:latin typeface="Open Sans Light" charset="0"/>
              <a:ea typeface="Open Sans Light" charset="0"/>
              <a:cs typeface="Open Sans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007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/>
          <p:cNvSpPr/>
          <p:nvPr/>
        </p:nvSpPr>
        <p:spPr>
          <a:xfrm>
            <a:off x="120362" y="1188343"/>
            <a:ext cx="10412627" cy="12241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ru-RU" sz="2000" b="1" dirty="0" smtClean="0">
                <a:solidFill>
                  <a:schemeClr val="bg1"/>
                </a:solidFill>
              </a:rPr>
              <a:t>В состав Инжинирингового центра входит техническая и технологическая база </a:t>
            </a:r>
          </a:p>
          <a:p>
            <a:pPr algn="just">
              <a:defRPr/>
            </a:pPr>
            <a:r>
              <a:rPr lang="ru-RU" sz="2000" b="1" dirty="0" smtClean="0">
                <a:solidFill>
                  <a:schemeClr val="bg1"/>
                </a:solidFill>
              </a:rPr>
              <a:t>10 заводов – филиалов АО «БЭТ</a:t>
            </a:r>
            <a:r>
              <a:rPr lang="ru-RU" sz="2000" b="1" dirty="0" smtClean="0">
                <a:solidFill>
                  <a:schemeClr val="bg1"/>
                </a:solidFill>
              </a:rPr>
              <a:t>», имеющих </a:t>
            </a:r>
            <a:r>
              <a:rPr lang="ru-RU" sz="2000" b="1" dirty="0" smtClean="0">
                <a:solidFill>
                  <a:schemeClr val="bg1"/>
                </a:solidFill>
              </a:rPr>
              <a:t>производственный опыт в ж.б. основании более 140 лет, а так же полимерное производство и испытательный центр в Каликино. </a:t>
            </a:r>
            <a:endParaRPr lang="en-US" sz="2000" b="1" u="sng" dirty="0" smtClean="0">
              <a:solidFill>
                <a:schemeClr val="bg1"/>
              </a:solidFill>
            </a:endParaRPr>
          </a:p>
        </p:txBody>
      </p:sp>
      <p:sp>
        <p:nvSpPr>
          <p:cNvPr id="4" name="Shape 47"/>
          <p:cNvSpPr/>
          <p:nvPr/>
        </p:nvSpPr>
        <p:spPr>
          <a:xfrm>
            <a:off x="-197916" y="396904"/>
            <a:ext cx="5688632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0099" rIns="40099">
            <a:spAutoFit/>
          </a:bodyPr>
          <a:lstStyle/>
          <a:p>
            <a:pPr marL="457200" lvl="1" defTabSz="394327">
              <a:spcAft>
                <a:spcPts val="0"/>
              </a:spcAft>
            </a:pPr>
            <a:r>
              <a:rPr lang="ru-RU" b="1" dirty="0">
                <a:solidFill>
                  <a:schemeClr val="bg1">
                    <a:lumMod val="50000"/>
                    <a:lumOff val="50000"/>
                  </a:schemeClr>
                </a:solidFill>
                <a:latin typeface="Open Sans Extrabold" charset="0"/>
                <a:ea typeface="Open Sans Extrabold" charset="0"/>
                <a:cs typeface="Open Sans Extrabold" charset="0"/>
                <a:sym typeface="PT Sans Narrow"/>
              </a:rPr>
              <a:t>НАШИ КОМПЕТЕНЦИИ 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 l="46706" t="20714" r="32979" b="32411"/>
          <a:stretch>
            <a:fillRect/>
          </a:stretch>
        </p:blipFill>
        <p:spPr bwMode="auto">
          <a:xfrm flipH="1">
            <a:off x="7853040" y="2626931"/>
            <a:ext cx="2792429" cy="2597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 descr="C:\Users\Luba\Downloads\WhatsApp Image 2021-03-17 at 15.52.27.jpeg"/>
          <p:cNvPicPr>
            <a:picLocks noChangeAspect="1" noChangeArrowheads="1"/>
          </p:cNvPicPr>
          <p:nvPr/>
        </p:nvPicPr>
        <p:blipFill>
          <a:blip r:embed="rId4"/>
          <a:srcRect t="20119" b="31675"/>
          <a:stretch>
            <a:fillRect/>
          </a:stretch>
        </p:blipFill>
        <p:spPr bwMode="auto">
          <a:xfrm>
            <a:off x="3128391" y="2500865"/>
            <a:ext cx="4724650" cy="2715313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9883205" y="7011699"/>
            <a:ext cx="312842" cy="369300"/>
          </a:xfrm>
          <a:prstGeom prst="rect">
            <a:avLst/>
          </a:prstGeom>
        </p:spPr>
        <p:txBody>
          <a:bodyPr wrap="none" lIns="91408" tIns="45704" rIns="91408" bIns="45704">
            <a:spAutoFit/>
          </a:bodyPr>
          <a:lstStyle/>
          <a:p>
            <a:r>
              <a:rPr lang="ru-RU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rPr>
              <a:t>7</a:t>
            </a:r>
            <a:endParaRPr lang="ru-RU" dirty="0">
              <a:solidFill>
                <a:schemeClr val="bg1">
                  <a:lumMod val="50000"/>
                  <a:lumOff val="50000"/>
                </a:schemeClr>
              </a:solidFill>
              <a:latin typeface="Open Sans Light" charset="0"/>
              <a:ea typeface="Open Sans Light" charset="0"/>
              <a:cs typeface="Open Sans Light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 bwMode="auto">
          <a:xfrm>
            <a:off x="0" y="785188"/>
            <a:ext cx="10693399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2" name="Picture 3" descr="A picture containing LEGO, toy&#10;&#10;Description automatically generated">
            <a:extLst>
              <a:ext uri="{FF2B5EF4-FFF2-40B4-BE49-F238E27FC236}">
                <a16:creationId xmlns:a16="http://schemas.microsoft.com/office/drawing/2014/main" xmlns="" id="{5433C6C6-E1F8-82BB-9319-B035E0D9108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57" t="1580" r="1609" b="2749"/>
          <a:stretch/>
        </p:blipFill>
        <p:spPr>
          <a:xfrm flipH="1">
            <a:off x="6524" y="2626931"/>
            <a:ext cx="3089779" cy="274554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/>
          <a:srcRect t="-1" r="56178" b="2839"/>
          <a:stretch/>
        </p:blipFill>
        <p:spPr>
          <a:xfrm>
            <a:off x="9462963" y="594728"/>
            <a:ext cx="1224136" cy="180945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 bwMode="auto">
          <a:xfrm>
            <a:off x="-6301" y="785188"/>
            <a:ext cx="10693399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467452" y="5802763"/>
            <a:ext cx="97458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chemeClr val="bg1"/>
                </a:solidFill>
              </a:rPr>
              <a:t>Разработка, </a:t>
            </a:r>
          </a:p>
          <a:p>
            <a:pPr algn="ctr">
              <a:defRPr/>
            </a:pPr>
            <a:r>
              <a:rPr lang="ru-RU" b="1" dirty="0" smtClean="0">
                <a:solidFill>
                  <a:schemeClr val="bg1"/>
                </a:solidFill>
              </a:rPr>
              <a:t>Испытания, </a:t>
            </a:r>
          </a:p>
          <a:p>
            <a:pPr algn="ctr">
              <a:defRPr/>
            </a:pPr>
            <a:r>
              <a:rPr lang="ru-RU" b="1" dirty="0" smtClean="0">
                <a:solidFill>
                  <a:schemeClr val="bg1"/>
                </a:solidFill>
              </a:rPr>
              <a:t>Подготовка </a:t>
            </a:r>
            <a:r>
              <a:rPr lang="ru-RU" b="1" dirty="0">
                <a:solidFill>
                  <a:schemeClr val="bg1"/>
                </a:solidFill>
              </a:rPr>
              <a:t>производства по направлению – </a:t>
            </a:r>
            <a:endParaRPr lang="ru-RU" b="1" dirty="0" smtClean="0">
              <a:solidFill>
                <a:schemeClr val="bg1"/>
              </a:solidFill>
            </a:endParaRPr>
          </a:p>
          <a:p>
            <a:pPr algn="ctr">
              <a:defRPr/>
            </a:pPr>
            <a:r>
              <a:rPr lang="ru-RU" b="1" u="sng" dirty="0" smtClean="0">
                <a:solidFill>
                  <a:schemeClr val="bg1"/>
                </a:solidFill>
              </a:rPr>
              <a:t>МАТЕРИАЛЫ </a:t>
            </a:r>
            <a:r>
              <a:rPr lang="ru-RU" b="1" u="sng" dirty="0">
                <a:solidFill>
                  <a:schemeClr val="bg1"/>
                </a:solidFill>
              </a:rPr>
              <a:t>И КОНСТРУКЦИИ ВЕРХНЕГО СТРОЕНИЯ ПУТИ</a:t>
            </a:r>
            <a:endParaRPr lang="en-US" b="1" u="sn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401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06" t="19855"/>
          <a:stretch/>
        </p:blipFill>
        <p:spPr>
          <a:xfrm>
            <a:off x="476972" y="1334080"/>
            <a:ext cx="3415404" cy="2849327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72" y="3410180"/>
            <a:ext cx="3025994" cy="315153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10255" t="12725" r="2838"/>
          <a:stretch/>
        </p:blipFill>
        <p:spPr>
          <a:xfrm>
            <a:off x="3474492" y="3708623"/>
            <a:ext cx="2767558" cy="2844012"/>
          </a:xfrm>
          <a:prstGeom prst="rect">
            <a:avLst/>
          </a:prstGeom>
        </p:spPr>
      </p:pic>
      <p:pic>
        <p:nvPicPr>
          <p:cNvPr id="11" name="Рисунок 10" descr="cid:120841B9-2243-4620-AD5E-8D3B61A071AC"/>
          <p:cNvPicPr/>
          <p:nvPr/>
        </p:nvPicPr>
        <p:blipFill rotWithShape="1">
          <a:blip r:embed="rId5" r:link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3" t="2615" r="15530" b="18504"/>
          <a:stretch/>
        </p:blipFill>
        <p:spPr bwMode="auto">
          <a:xfrm>
            <a:off x="7113792" y="1334080"/>
            <a:ext cx="3024336" cy="2448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cid:EB47C2AC-12AC-4297-AFEF-F4C90A30CDF2"/>
          <p:cNvPicPr/>
          <p:nvPr/>
        </p:nvPicPr>
        <p:blipFill rotWithShape="1"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" t="20456" b="22269"/>
          <a:stretch/>
        </p:blipFill>
        <p:spPr bwMode="auto">
          <a:xfrm>
            <a:off x="6235030" y="3718316"/>
            <a:ext cx="3903098" cy="285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cid:4D8FE6B6-E64B-4B1C-91FC-42C01288AF4E"/>
          <p:cNvPicPr/>
          <p:nvPr/>
        </p:nvPicPr>
        <p:blipFill rotWithShape="1">
          <a:blip r:embed="rId9" r:link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97"/>
          <a:stretch/>
        </p:blipFill>
        <p:spPr bwMode="auto">
          <a:xfrm>
            <a:off x="3892376" y="1337503"/>
            <a:ext cx="3215545" cy="252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1"/>
          <a:srcRect t="-1" r="56178" b="2839"/>
          <a:stretch/>
        </p:blipFill>
        <p:spPr>
          <a:xfrm>
            <a:off x="9462963" y="594728"/>
            <a:ext cx="1224136" cy="180945"/>
          </a:xfrm>
          <a:prstGeom prst="rect">
            <a:avLst/>
          </a:prstGeom>
        </p:spPr>
      </p:pic>
      <p:cxnSp>
        <p:nvCxnSpPr>
          <p:cNvPr id="19" name="Прямая соединительная линия 18"/>
          <p:cNvCxnSpPr/>
          <p:nvPr/>
        </p:nvCxnSpPr>
        <p:spPr bwMode="auto">
          <a:xfrm>
            <a:off x="-6301" y="785188"/>
            <a:ext cx="10693399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90116" y="380212"/>
            <a:ext cx="7875631" cy="646298"/>
          </a:xfrm>
          <a:prstGeom prst="rect">
            <a:avLst/>
          </a:prstGeom>
        </p:spPr>
        <p:txBody>
          <a:bodyPr wrap="square" lIns="91408" tIns="45704" rIns="91408" bIns="45704">
            <a:spAutoFit/>
          </a:bodyPr>
          <a:lstStyle/>
          <a:p>
            <a:r>
              <a:rPr lang="ru-RU" b="1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Open Sans Extrabold" charset="0"/>
                <a:ea typeface="Open Sans Extrabold" charset="0"/>
                <a:cs typeface="Open Sans Extrabold" charset="0"/>
              </a:rPr>
              <a:t>ПРОВЕДЕНИЕ </a:t>
            </a:r>
            <a:r>
              <a:rPr lang="ru-RU" b="1" dirty="0">
                <a:solidFill>
                  <a:schemeClr val="bg1">
                    <a:lumMod val="50000"/>
                    <a:lumOff val="50000"/>
                  </a:schemeClr>
                </a:solidFill>
                <a:latin typeface="Open Sans Extrabold" charset="0"/>
                <a:ea typeface="Open Sans Extrabold" charset="0"/>
                <a:cs typeface="Open Sans Extrabold" charset="0"/>
              </a:rPr>
              <a:t>ИСПЫТАНИЙ </a:t>
            </a:r>
            <a:r>
              <a:rPr lang="ru-RU" b="1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Open Sans Extrabold" charset="0"/>
                <a:ea typeface="Open Sans Extrabold" charset="0"/>
                <a:cs typeface="Open Sans Extrabold" charset="0"/>
              </a:rPr>
              <a:t>ПШП</a:t>
            </a:r>
            <a:endParaRPr lang="ru-RU" b="1" dirty="0">
              <a:solidFill>
                <a:schemeClr val="bg1">
                  <a:lumMod val="50000"/>
                  <a:lumOff val="50000"/>
                </a:schemeClr>
              </a:solidFill>
              <a:latin typeface="Open Sans Extrabold" charset="0"/>
              <a:ea typeface="Open Sans Extrabold" charset="0"/>
              <a:cs typeface="Open Sans Extrabold" charset="0"/>
            </a:endParaRPr>
          </a:p>
          <a:p>
            <a:endParaRPr lang="ru-RU" altLang="ru-RU" b="1" dirty="0">
              <a:solidFill>
                <a:schemeClr val="bg1">
                  <a:lumMod val="50000"/>
                  <a:lumOff val="50000"/>
                </a:schemeClr>
              </a:solidFill>
              <a:latin typeface="Open Sans Extrabold" charset="0"/>
              <a:ea typeface="Open Sans Extrabold" charset="0"/>
              <a:cs typeface="Open Sans Extrabold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9883205" y="7011699"/>
            <a:ext cx="312842" cy="369300"/>
          </a:xfrm>
          <a:prstGeom prst="rect">
            <a:avLst/>
          </a:prstGeom>
        </p:spPr>
        <p:txBody>
          <a:bodyPr wrap="none" lIns="91408" tIns="45704" rIns="91408" bIns="45704">
            <a:spAutoFit/>
          </a:bodyPr>
          <a:lstStyle/>
          <a:p>
            <a:r>
              <a:rPr lang="ru-RU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rPr>
              <a:t>8</a:t>
            </a:r>
            <a:endParaRPr lang="ru-RU" dirty="0">
              <a:solidFill>
                <a:schemeClr val="bg1">
                  <a:lumMod val="50000"/>
                  <a:lumOff val="50000"/>
                </a:schemeClr>
              </a:solidFill>
              <a:latin typeface="Open Sans Light" charset="0"/>
              <a:ea typeface="Open Sans Light" charset="0"/>
              <a:cs typeface="Open Sans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9182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581544" y="4994558"/>
            <a:ext cx="4049199" cy="1846627"/>
          </a:xfrm>
          <a:prstGeom prst="rect">
            <a:avLst/>
          </a:prstGeom>
          <a:noFill/>
          <a:ln>
            <a:solidFill>
              <a:schemeClr val="bg2"/>
            </a:solidFill>
          </a:ln>
          <a:effectLst/>
        </p:spPr>
        <p:txBody>
          <a:bodyPr wrap="square" lIns="91408" tIns="45704" rIns="91408" bIns="45704">
            <a:spAutoFit/>
          </a:bodyPr>
          <a:lstStyle/>
          <a:p>
            <a:pPr algn="ctr" eaLnBrk="0" hangingPunct="0">
              <a:defRPr/>
            </a:pPr>
            <a:r>
              <a:rPr lang="ru-RU" sz="1300" b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Железобетонные шпалы для трамвайных линий </a:t>
            </a:r>
            <a:r>
              <a:rPr lang="ru-RU" sz="1300" b="1" dirty="0" smtClean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с </a:t>
            </a:r>
            <a:r>
              <a:rPr lang="ru-RU" sz="1300" b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шурупно-</a:t>
            </a:r>
            <a:r>
              <a:rPr lang="ru-RU" sz="1300" b="1" dirty="0" err="1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дюбельным</a:t>
            </a:r>
            <a:r>
              <a:rPr lang="ru-RU" sz="1300" b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 </a:t>
            </a:r>
            <a:r>
              <a:rPr lang="ru-RU" sz="1300" b="1" dirty="0" smtClean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скреплением с </a:t>
            </a:r>
            <a:r>
              <a:rPr lang="ru-RU" sz="1300" b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рельсами типов Р65,  </a:t>
            </a:r>
            <a:r>
              <a:rPr lang="ru-RU" sz="1300" b="1" dirty="0" smtClean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Р50,Т62  </a:t>
            </a:r>
            <a:r>
              <a:rPr lang="ru-RU" sz="1300" b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и промежуточными </a:t>
            </a:r>
            <a:r>
              <a:rPr lang="ru-RU" sz="1300" b="1" dirty="0" smtClean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рельсовыми </a:t>
            </a:r>
            <a:r>
              <a:rPr lang="ru-RU" sz="1300" b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скреплениями  </a:t>
            </a:r>
            <a:r>
              <a:rPr lang="ru-RU" sz="1300" b="1" dirty="0" smtClean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АНКЕРНОГО ТИПА</a:t>
            </a:r>
            <a:endParaRPr lang="ru-RU" sz="1300" b="1" dirty="0">
              <a:solidFill>
                <a:schemeClr val="bg1"/>
              </a:solidFill>
              <a:latin typeface="Open Sans Extrabold" charset="0"/>
              <a:ea typeface="Open Sans Extrabold" charset="0"/>
              <a:cs typeface="Open Sans Extrabold" charset="0"/>
            </a:endParaRPr>
          </a:p>
          <a:p>
            <a:pPr eaLnBrk="0" hangingPunct="0">
              <a:defRPr/>
            </a:pPr>
            <a:endParaRPr lang="ru-RU" sz="500" i="1" dirty="0">
              <a:solidFill>
                <a:schemeClr val="bg1"/>
              </a:solidFill>
            </a:endParaRPr>
          </a:p>
          <a:p>
            <a:pPr eaLnBrk="0" hangingPunct="0">
              <a:defRPr/>
            </a:pPr>
            <a:r>
              <a:rPr lang="ru-RU" sz="1100" i="1" dirty="0">
                <a:solidFill>
                  <a:schemeClr val="bg1"/>
                </a:solidFill>
              </a:rPr>
              <a:t>Для трамвайных линий обычного и скоростного трамвая,</a:t>
            </a:r>
          </a:p>
          <a:p>
            <a:pPr eaLnBrk="0" hangingPunct="0">
              <a:defRPr/>
            </a:pPr>
            <a:r>
              <a:rPr lang="ru-RU" sz="1100" i="1" dirty="0">
                <a:solidFill>
                  <a:schemeClr val="bg1"/>
                </a:solidFill>
              </a:rPr>
              <a:t>а также трамвайных линий, расположенных на территории депо, ремонтных </a:t>
            </a:r>
            <a:r>
              <a:rPr lang="ru-RU" sz="1100" i="1" dirty="0" smtClean="0">
                <a:solidFill>
                  <a:schemeClr val="bg1"/>
                </a:solidFill>
              </a:rPr>
              <a:t>мастерских.</a:t>
            </a:r>
            <a:endParaRPr lang="ru-RU" sz="11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232247" y="2879798"/>
            <a:ext cx="4980433" cy="1215685"/>
          </a:xfrm>
          <a:prstGeom prst="rect">
            <a:avLst/>
          </a:prstGeom>
          <a:noFill/>
          <a:ln>
            <a:solidFill>
              <a:schemeClr val="bg2"/>
            </a:solidFill>
          </a:ln>
          <a:effectLst/>
        </p:spPr>
        <p:txBody>
          <a:bodyPr wrap="square" lIns="91408" tIns="45704" rIns="91408" bIns="45704">
            <a:spAutoFit/>
          </a:bodyPr>
          <a:lstStyle/>
          <a:p>
            <a:pPr eaLnBrk="0" hangingPunct="0">
              <a:defRPr/>
            </a:pPr>
            <a:r>
              <a:rPr lang="ru-RU" sz="1300" b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Железобетонная шпала </a:t>
            </a:r>
            <a:r>
              <a:rPr lang="en-US" sz="1300" b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III-</a:t>
            </a:r>
            <a:r>
              <a:rPr lang="ru-RU" sz="1300" b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МК,  </a:t>
            </a:r>
            <a:r>
              <a:rPr lang="en-US" sz="1300" b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III-</a:t>
            </a:r>
            <a:r>
              <a:rPr lang="ru-RU" sz="1300" b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МБ.</a:t>
            </a:r>
            <a:r>
              <a:rPr lang="en-US" sz="1300" b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 </a:t>
            </a:r>
            <a:endParaRPr lang="ru-RU" sz="1300" b="1" dirty="0">
              <a:solidFill>
                <a:schemeClr val="bg1"/>
              </a:solidFill>
              <a:latin typeface="Open Sans Extrabold" charset="0"/>
              <a:ea typeface="Open Sans Extrabold" charset="0"/>
              <a:cs typeface="Open Sans Extrabold" charset="0"/>
            </a:endParaRPr>
          </a:p>
          <a:p>
            <a:pPr eaLnBrk="0" hangingPunct="0">
              <a:defRPr/>
            </a:pPr>
            <a:endParaRPr lang="ru-RU" sz="500" b="1" dirty="0">
              <a:solidFill>
                <a:schemeClr val="bg1"/>
              </a:solidFill>
              <a:latin typeface="Open Sans Extrabold" charset="0"/>
              <a:ea typeface="Open Sans Extrabold" charset="0"/>
              <a:cs typeface="Open Sans Extrabold" charset="0"/>
            </a:endParaRPr>
          </a:p>
          <a:p>
            <a:pPr eaLnBrk="0" hangingPunct="0">
              <a:defRPr/>
            </a:pPr>
            <a:r>
              <a:rPr lang="ru-RU" sz="1100" i="1" dirty="0">
                <a:solidFill>
                  <a:schemeClr val="bg1"/>
                </a:solidFill>
              </a:rPr>
              <a:t>Для открытых железнодорожных путей метрополитена </a:t>
            </a:r>
          </a:p>
          <a:p>
            <a:pPr eaLnBrk="0" hangingPunct="0">
              <a:defRPr/>
            </a:pPr>
            <a:r>
              <a:rPr lang="ru-RU" sz="1100" i="1" dirty="0">
                <a:solidFill>
                  <a:schemeClr val="bg1"/>
                </a:solidFill>
              </a:rPr>
              <a:t>с шириной рельсовой колеи от 1520 до1544 мм в прямых и кривых </a:t>
            </a:r>
          </a:p>
          <a:p>
            <a:pPr eaLnBrk="0" hangingPunct="0">
              <a:defRPr/>
            </a:pPr>
            <a:r>
              <a:rPr lang="ru-RU" sz="1100" i="1" dirty="0">
                <a:solidFill>
                  <a:schemeClr val="bg1"/>
                </a:solidFill>
              </a:rPr>
              <a:t>участках пути, для применения с рельсами Р 50, Р65.</a:t>
            </a:r>
          </a:p>
          <a:p>
            <a:pPr eaLnBrk="0" hangingPunct="0">
              <a:defRPr/>
            </a:pPr>
            <a:r>
              <a:rPr lang="ru-RU" sz="1100" i="1" dirty="0">
                <a:solidFill>
                  <a:schemeClr val="bg1"/>
                </a:solidFill>
              </a:rPr>
              <a:t>Отличительная особенность шпалы </a:t>
            </a:r>
            <a:r>
              <a:rPr lang="en-US" sz="1100" i="1" dirty="0">
                <a:solidFill>
                  <a:schemeClr val="bg1"/>
                </a:solidFill>
              </a:rPr>
              <a:t>III-</a:t>
            </a:r>
            <a:r>
              <a:rPr lang="ru-RU" sz="1100" i="1" dirty="0">
                <a:solidFill>
                  <a:schemeClr val="bg1"/>
                </a:solidFill>
              </a:rPr>
              <a:t>МБ– горизонтальное </a:t>
            </a:r>
          </a:p>
          <a:p>
            <a:pPr eaLnBrk="0" hangingPunct="0">
              <a:defRPr/>
            </a:pPr>
            <a:r>
              <a:rPr lang="ru-RU" sz="1100" i="1" dirty="0">
                <a:solidFill>
                  <a:schemeClr val="bg1"/>
                </a:solidFill>
              </a:rPr>
              <a:t>(без </a:t>
            </a:r>
            <a:r>
              <a:rPr lang="ru-RU" sz="1100" i="1" dirty="0" err="1">
                <a:solidFill>
                  <a:schemeClr val="bg1"/>
                </a:solidFill>
              </a:rPr>
              <a:t>подуклонки</a:t>
            </a:r>
            <a:r>
              <a:rPr lang="ru-RU" sz="1100" i="1" dirty="0">
                <a:solidFill>
                  <a:schemeClr val="bg1"/>
                </a:solidFill>
              </a:rPr>
              <a:t>) расположение </a:t>
            </a:r>
            <a:r>
              <a:rPr lang="ru-RU" sz="1100" i="1" dirty="0" err="1">
                <a:solidFill>
                  <a:schemeClr val="bg1"/>
                </a:solidFill>
              </a:rPr>
              <a:t>подрельсовых</a:t>
            </a:r>
            <a:r>
              <a:rPr lang="ru-RU" sz="1100" i="1" dirty="0">
                <a:solidFill>
                  <a:schemeClr val="bg1"/>
                </a:solidFill>
              </a:rPr>
              <a:t> площадок.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232247" y="1337455"/>
            <a:ext cx="4963799" cy="1184907"/>
          </a:xfrm>
          <a:prstGeom prst="rect">
            <a:avLst/>
          </a:prstGeom>
          <a:noFill/>
          <a:ln>
            <a:solidFill>
              <a:schemeClr val="bg2"/>
            </a:solidFill>
          </a:ln>
          <a:effectLst/>
        </p:spPr>
        <p:txBody>
          <a:bodyPr wrap="square" lIns="91408" tIns="45704" rIns="91408" bIns="45704">
            <a:spAutoFit/>
          </a:bodyPr>
          <a:lstStyle/>
          <a:p>
            <a:pPr eaLnBrk="0" hangingPunct="0">
              <a:defRPr/>
            </a:pPr>
            <a:r>
              <a:rPr lang="ru-RU" sz="1300" b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Опорные блоки для путей метрополитена </a:t>
            </a:r>
          </a:p>
          <a:p>
            <a:pPr eaLnBrk="0" hangingPunct="0">
              <a:defRPr/>
            </a:pPr>
            <a:endParaRPr lang="ru-RU" sz="1000" i="1" dirty="0" smtClean="0">
              <a:solidFill>
                <a:schemeClr val="bg1"/>
              </a:solidFill>
            </a:endParaRPr>
          </a:p>
          <a:p>
            <a:pPr eaLnBrk="0" hangingPunct="0">
              <a:defRPr/>
            </a:pPr>
            <a:r>
              <a:rPr lang="ru-RU" sz="1200" i="1" dirty="0" smtClean="0">
                <a:solidFill>
                  <a:schemeClr val="bg1"/>
                </a:solidFill>
              </a:rPr>
              <a:t>для </a:t>
            </a:r>
            <a:r>
              <a:rPr lang="ru-RU" sz="1200" i="1" dirty="0" err="1">
                <a:solidFill>
                  <a:schemeClr val="bg1"/>
                </a:solidFill>
              </a:rPr>
              <a:t>безбалластного</a:t>
            </a:r>
            <a:r>
              <a:rPr lang="ru-RU" sz="1200" i="1" dirty="0">
                <a:solidFill>
                  <a:schemeClr val="bg1"/>
                </a:solidFill>
              </a:rPr>
              <a:t> пути метрополитена, </a:t>
            </a:r>
          </a:p>
          <a:p>
            <a:pPr eaLnBrk="0" hangingPunct="0">
              <a:defRPr/>
            </a:pPr>
            <a:r>
              <a:rPr lang="ru-RU" sz="1200" i="1" dirty="0">
                <a:solidFill>
                  <a:schemeClr val="bg1"/>
                </a:solidFill>
              </a:rPr>
              <a:t>в </a:t>
            </a:r>
            <a:r>
              <a:rPr lang="ru-RU" sz="1200" i="1" dirty="0" err="1">
                <a:solidFill>
                  <a:schemeClr val="bg1"/>
                </a:solidFill>
              </a:rPr>
              <a:t>т.ч</a:t>
            </a:r>
            <a:r>
              <a:rPr lang="ru-RU" sz="1200" i="1" dirty="0">
                <a:solidFill>
                  <a:schemeClr val="bg1"/>
                </a:solidFill>
              </a:rPr>
              <a:t>. для ремонта существующего пути в прямых и</a:t>
            </a:r>
          </a:p>
          <a:p>
            <a:pPr eaLnBrk="0" hangingPunct="0">
              <a:defRPr/>
            </a:pPr>
            <a:r>
              <a:rPr lang="ru-RU" sz="1200" i="1" dirty="0">
                <a:solidFill>
                  <a:schemeClr val="bg1"/>
                </a:solidFill>
              </a:rPr>
              <a:t>кривых участках пути, для применения с рельсами </a:t>
            </a:r>
            <a:r>
              <a:rPr lang="ru-RU" sz="1200" i="1" dirty="0" smtClean="0">
                <a:solidFill>
                  <a:schemeClr val="bg1"/>
                </a:solidFill>
              </a:rPr>
              <a:t>Р50</a:t>
            </a:r>
            <a:r>
              <a:rPr lang="ru-RU" sz="1200" i="1" dirty="0">
                <a:solidFill>
                  <a:schemeClr val="bg1"/>
                </a:solidFill>
              </a:rPr>
              <a:t>, </a:t>
            </a:r>
            <a:r>
              <a:rPr lang="ru-RU" sz="1200" i="1" dirty="0" smtClean="0">
                <a:solidFill>
                  <a:schemeClr val="bg1"/>
                </a:solidFill>
              </a:rPr>
              <a:t>Р65 и для различных рельсовых скреплений</a:t>
            </a:r>
            <a:endParaRPr lang="ru-RU" sz="1200" i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9883205" y="7011699"/>
            <a:ext cx="312842" cy="369300"/>
          </a:xfrm>
          <a:prstGeom prst="rect">
            <a:avLst/>
          </a:prstGeom>
        </p:spPr>
        <p:txBody>
          <a:bodyPr wrap="none" lIns="91408" tIns="45704" rIns="91408" bIns="45704">
            <a:spAutoFit/>
          </a:bodyPr>
          <a:lstStyle/>
          <a:p>
            <a:fld id="{528CE94E-D5CF-4BCA-9478-CBB75F345933}" type="slidenum">
              <a:rPr lang="ru-RU" smtClean="0">
                <a:solidFill>
                  <a:schemeClr val="bg1">
                    <a:lumMod val="50000"/>
                    <a:lumOff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rPr>
              <a:pPr/>
              <a:t>9</a:t>
            </a:fld>
            <a:endParaRPr lang="ru-RU" dirty="0">
              <a:solidFill>
                <a:schemeClr val="bg1">
                  <a:lumMod val="50000"/>
                  <a:lumOff val="50000"/>
                </a:schemeClr>
              </a:solidFill>
              <a:latin typeface="Open Sans Light" charset="0"/>
              <a:ea typeface="Open Sans Light" charset="0"/>
              <a:cs typeface="Open Sans Light" charset="0"/>
            </a:endParaRPr>
          </a:p>
        </p:txBody>
      </p:sp>
      <p:pic>
        <p:nvPicPr>
          <p:cNvPr id="19" name="Picture 19" descr="Блок метро КР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699" y="1543085"/>
            <a:ext cx="1800200" cy="1213189"/>
          </a:xfrm>
          <a:prstGeom prst="rect">
            <a:avLst/>
          </a:prstGeom>
          <a:noFill/>
        </p:spPr>
      </p:pic>
      <p:pic>
        <p:nvPicPr>
          <p:cNvPr id="18" name="Picture 18" descr="Шпала Ш3Д-КР-2"/>
          <p:cNvPicPr>
            <a:picLocks noChangeAspect="1" noChangeArrowheads="1"/>
          </p:cNvPicPr>
          <p:nvPr/>
        </p:nvPicPr>
        <p:blipFill rotWithShape="1">
          <a:blip r:embed="rId4"/>
          <a:srcRect l="7661" t="13773" r="7182" b="9846"/>
          <a:stretch/>
        </p:blipFill>
        <p:spPr bwMode="auto">
          <a:xfrm>
            <a:off x="823978" y="2992517"/>
            <a:ext cx="3212947" cy="1912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56" y="4829033"/>
            <a:ext cx="3206128" cy="1716236"/>
          </a:xfrm>
          <a:prstGeom prst="rect">
            <a:avLst/>
          </a:prstGeom>
        </p:spPr>
      </p:pic>
      <p:pic>
        <p:nvPicPr>
          <p:cNvPr id="11" name="Picture 18" descr="Блок метро 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10372" y="1373693"/>
            <a:ext cx="1440160" cy="1189283"/>
          </a:xfrm>
          <a:prstGeom prst="rect">
            <a:avLst/>
          </a:prstGeom>
          <a:noFill/>
        </p:spPr>
      </p:pic>
      <p:pic>
        <p:nvPicPr>
          <p:cNvPr id="12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203" y="5151662"/>
            <a:ext cx="2520270" cy="1473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2"/>
          <p:cNvPicPr/>
          <p:nvPr/>
        </p:nvPicPr>
        <p:blipFill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56308" y="1324762"/>
            <a:ext cx="1870164" cy="1210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9"/>
          <a:srcRect l="10944" t="26606" r="68180" b="22780"/>
          <a:stretch/>
        </p:blipFill>
        <p:spPr>
          <a:xfrm>
            <a:off x="3239674" y="2422821"/>
            <a:ext cx="1886798" cy="1064820"/>
          </a:xfrm>
          <a:prstGeom prst="rect">
            <a:avLst/>
          </a:prstGeom>
        </p:spPr>
      </p:pic>
      <p:cxnSp>
        <p:nvCxnSpPr>
          <p:cNvPr id="20" name="Прямая соединительная линия 19"/>
          <p:cNvCxnSpPr/>
          <p:nvPr/>
        </p:nvCxnSpPr>
        <p:spPr bwMode="auto">
          <a:xfrm>
            <a:off x="0" y="785188"/>
            <a:ext cx="10693399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301352" y="391155"/>
            <a:ext cx="7875631" cy="369300"/>
          </a:xfrm>
          <a:prstGeom prst="rect">
            <a:avLst/>
          </a:prstGeom>
        </p:spPr>
        <p:txBody>
          <a:bodyPr wrap="square" lIns="91408" tIns="45704" rIns="91408" bIns="45704">
            <a:spAutoFit/>
          </a:bodyPr>
          <a:lstStyle/>
          <a:p>
            <a:r>
              <a:rPr lang="ru-RU" b="1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Open Sans Extrabold" charset="0"/>
                <a:ea typeface="Open Sans Extrabold" charset="0"/>
                <a:cs typeface="Open Sans Extrabold" charset="0"/>
              </a:rPr>
              <a:t>ПРОИЗВОДИМАЯ ПРОДУКЦИЯ ДЛЯ ГОРОДСКОГО ТРАНСПОРТА</a:t>
            </a:r>
            <a:endParaRPr lang="ru-RU" b="1" dirty="0">
              <a:solidFill>
                <a:schemeClr val="bg1">
                  <a:lumMod val="50000"/>
                  <a:lumOff val="50000"/>
                </a:schemeClr>
              </a:solidFill>
              <a:latin typeface="Open Sans Extrabold" charset="0"/>
              <a:ea typeface="Open Sans Extrabold" charset="0"/>
              <a:cs typeface="Open Sans Extrabold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10"/>
          <a:srcRect t="-1" r="56178" b="2839"/>
          <a:stretch/>
        </p:blipFill>
        <p:spPr>
          <a:xfrm>
            <a:off x="9462963" y="594728"/>
            <a:ext cx="1224136" cy="180945"/>
          </a:xfrm>
          <a:prstGeom prst="rect">
            <a:avLst/>
          </a:prstGeom>
        </p:spPr>
      </p:pic>
      <p:cxnSp>
        <p:nvCxnSpPr>
          <p:cNvPr id="23" name="Прямая соединительная линия 22"/>
          <p:cNvCxnSpPr/>
          <p:nvPr/>
        </p:nvCxnSpPr>
        <p:spPr bwMode="auto">
          <a:xfrm>
            <a:off x="-6301" y="785188"/>
            <a:ext cx="10693399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2526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>
    <a:lnDef>
      <a:spPr>
        <a:ln w="12700" cmpd="sng">
          <a:solidFill>
            <a:schemeClr val="bg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23321</TotalTime>
  <Words>595</Words>
  <Application>Microsoft Office PowerPoint</Application>
  <PresentationFormat>Произвольный</PresentationFormat>
  <Paragraphs>112</Paragraphs>
  <Slides>14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30" baseType="lpstr">
      <vt:lpstr>Arial</vt:lpstr>
      <vt:lpstr>Arial Black</vt:lpstr>
      <vt:lpstr>Book Antiqua</vt:lpstr>
      <vt:lpstr>Calibri</vt:lpstr>
      <vt:lpstr>Lucida Sans</vt:lpstr>
      <vt:lpstr>Montserrat</vt:lpstr>
      <vt:lpstr>Open Sans</vt:lpstr>
      <vt:lpstr>Open Sans Extrabold</vt:lpstr>
      <vt:lpstr>Open Sans Light</vt:lpstr>
      <vt:lpstr>PT Sans Narrow</vt:lpstr>
      <vt:lpstr>Times New Roman</vt:lpstr>
      <vt:lpstr>Verdana</vt:lpstr>
      <vt:lpstr>Wingdings</vt:lpstr>
      <vt:lpstr>Wingdings 2</vt:lpstr>
      <vt:lpstr>Wingdings 3</vt:lpstr>
      <vt:lpstr>Апекс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Mshamotaylov</dc:creator>
  <cp:lastModifiedBy>Воробьев Олег Юрьевич</cp:lastModifiedBy>
  <cp:revision>936</cp:revision>
  <cp:lastPrinted>2022-03-16T13:37:57Z</cp:lastPrinted>
  <dcterms:created xsi:type="dcterms:W3CDTF">2010-04-15T13:04:38Z</dcterms:created>
  <dcterms:modified xsi:type="dcterms:W3CDTF">2023-09-28T08:58:42Z</dcterms:modified>
</cp:coreProperties>
</file>